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76" r:id="rId5"/>
    <p:sldId id="378" r:id="rId6"/>
    <p:sldId id="379" r:id="rId7"/>
    <p:sldId id="381" r:id="rId8"/>
    <p:sldId id="383" r:id="rId9"/>
    <p:sldId id="346" r:id="rId10"/>
    <p:sldId id="348" r:id="rId11"/>
    <p:sldId id="350" r:id="rId12"/>
    <p:sldId id="384" r:id="rId13"/>
    <p:sldId id="353" r:id="rId14"/>
    <p:sldId id="385" r:id="rId15"/>
    <p:sldId id="359" r:id="rId16"/>
    <p:sldId id="361" r:id="rId17"/>
    <p:sldId id="362" r:id="rId18"/>
    <p:sldId id="364" r:id="rId19"/>
    <p:sldId id="367" r:id="rId20"/>
    <p:sldId id="369" r:id="rId21"/>
    <p:sldId id="370" r:id="rId22"/>
    <p:sldId id="371" r:id="rId23"/>
    <p:sldId id="387" r:id="rId24"/>
  </p:sldIdLst>
  <p:sldSz cx="9144000" cy="514477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08"/>
      </p:cViewPr>
      <p:guideLst>
        <p:guide orient="horz" pos="1614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3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B9567-E316-4F98-A1D3-9623577906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72CD8-8591-4F3C-87BB-F67CE7A96C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0"/>
            <a:ext cx="9182576" cy="5144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440"/>
            <a:ext cx="2057400" cy="273911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440"/>
            <a:ext cx="3086100" cy="2739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440"/>
            <a:ext cx="2057400" cy="273911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476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0" Type="http://schemas.openxmlformats.org/officeDocument/2006/relationships/notesSlide" Target="../notesSlides/notesSlide13.xml"/><Relationship Id="rId2" Type="http://schemas.openxmlformats.org/officeDocument/2006/relationships/tags" Target="../tags/tag17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8.svg"/><Relationship Id="rId17" Type="http://schemas.openxmlformats.org/officeDocument/2006/relationships/image" Target="../media/image17.png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tags" Target="../tags/tag3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emf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4" y="635"/>
            <a:ext cx="9141289" cy="51434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493520" y="1005999"/>
            <a:ext cx="528351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48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48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48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48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66614" y="62973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49" y="21590"/>
            <a:ext cx="9144000" cy="514502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088156" y="1789822"/>
            <a:ext cx="5086728" cy="1564540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41035" y="1996321"/>
            <a:ext cx="4476263" cy="1152128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77547" y="2107189"/>
            <a:ext cx="974035" cy="974035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8241" y="2132270"/>
            <a:ext cx="3383280" cy="860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5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25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25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+mn-ea"/>
              </a:rPr>
              <a:t>生活用品简笔画范例</a:t>
            </a:r>
            <a:endParaRPr lang="zh-CN" altLang="en-US" sz="25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" name="组合 34"/>
          <p:cNvGrpSpPr/>
          <p:nvPr/>
        </p:nvGrpSpPr>
        <p:grpSpPr>
          <a:xfrm>
            <a:off x="409575" y="247650"/>
            <a:ext cx="3475355" cy="4502785"/>
            <a:chOff x="736" y="137"/>
            <a:chExt cx="5698" cy="761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6" y="137"/>
              <a:ext cx="5698" cy="371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" y="3824"/>
              <a:ext cx="5544" cy="3926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5112385" y="407035"/>
            <a:ext cx="3513455" cy="4342765"/>
            <a:chOff x="8561" y="366"/>
            <a:chExt cx="5670" cy="740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61" y="366"/>
              <a:ext cx="5546" cy="3822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61" y="4335"/>
              <a:ext cx="5671" cy="3437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427855" y="484505"/>
            <a:ext cx="340995" cy="4049395"/>
            <a:chOff x="7473" y="306"/>
            <a:chExt cx="537" cy="6377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 rot="5400000">
              <a:off x="4765" y="3476"/>
              <a:ext cx="5953" cy="54"/>
            </a:xfrm>
            <a:prstGeom prst="rect">
              <a:avLst/>
            </a:prstGeom>
            <a:solidFill>
              <a:srgbClr val="BC8E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5F5F5F"/>
                </a:solidFill>
              </a:endParaRPr>
            </a:p>
          </p:txBody>
        </p:sp>
        <p:sp>
          <p:nvSpPr>
            <p:cNvPr id="9" name="菱形 8"/>
            <p:cNvSpPr/>
            <p:nvPr>
              <p:custDataLst>
                <p:tags r:id="rId6"/>
              </p:custDataLst>
            </p:nvPr>
          </p:nvSpPr>
          <p:spPr>
            <a:xfrm>
              <a:off x="7473" y="306"/>
              <a:ext cx="537" cy="535"/>
            </a:xfrm>
            <a:prstGeom prst="diamond">
              <a:avLst/>
            </a:prstGeom>
            <a:solidFill>
              <a:srgbClr val="BC8E63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1" name="菱形 10"/>
            <p:cNvSpPr/>
            <p:nvPr>
              <p:custDataLst>
                <p:tags r:id="rId7"/>
              </p:custDataLst>
            </p:nvPr>
          </p:nvSpPr>
          <p:spPr>
            <a:xfrm>
              <a:off x="7473" y="4444"/>
              <a:ext cx="537" cy="535"/>
            </a:xfrm>
            <a:prstGeom prst="diamond">
              <a:avLst/>
            </a:prstGeom>
            <a:solidFill>
              <a:srgbClr val="BC8E63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" name="菱形 11"/>
            <p:cNvSpPr/>
            <p:nvPr>
              <p:custDataLst>
                <p:tags r:id="rId8"/>
              </p:custDataLst>
            </p:nvPr>
          </p:nvSpPr>
          <p:spPr>
            <a:xfrm>
              <a:off x="7474" y="2970"/>
              <a:ext cx="537" cy="535"/>
            </a:xfrm>
            <a:prstGeom prst="diamond">
              <a:avLst/>
            </a:prstGeom>
            <a:solidFill>
              <a:srgbClr val="BC8E63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0" name="菱形 9"/>
            <p:cNvSpPr/>
            <p:nvPr>
              <p:custDataLst>
                <p:tags r:id="rId9"/>
              </p:custDataLst>
            </p:nvPr>
          </p:nvSpPr>
          <p:spPr>
            <a:xfrm>
              <a:off x="7473" y="1496"/>
              <a:ext cx="537" cy="535"/>
            </a:xfrm>
            <a:prstGeom prst="diamond">
              <a:avLst/>
            </a:prstGeom>
            <a:solidFill>
              <a:srgbClr val="BC8E63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9" name="菱形 38"/>
            <p:cNvSpPr/>
            <p:nvPr>
              <p:custDataLst>
                <p:tags r:id="rId10"/>
              </p:custDataLst>
            </p:nvPr>
          </p:nvSpPr>
          <p:spPr>
            <a:xfrm>
              <a:off x="7473" y="6149"/>
              <a:ext cx="537" cy="535"/>
            </a:xfrm>
            <a:prstGeom prst="diamond">
              <a:avLst/>
            </a:prstGeom>
            <a:solidFill>
              <a:srgbClr val="BC8E63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62500" lnSpcReduction="20000"/>
            </a:bodyPr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49" y="21590"/>
            <a:ext cx="9144000" cy="514502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088156" y="1789822"/>
            <a:ext cx="5086728" cy="1564540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41035" y="1996321"/>
            <a:ext cx="4476263" cy="1152128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77547" y="2107189"/>
            <a:ext cx="974035" cy="974035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48036" y="2392620"/>
            <a:ext cx="1605280" cy="475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5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25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3312160" y="1871345"/>
            <a:ext cx="5088890" cy="227266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生活用品是人们在日常生活、学习、工作等经常使用到的用品和工具，在主题简笔画中一般起到装饰背景，丰富画面的作用。搭配得当的话，能为主题画起到点睛之笔，让画面生动有趣。为了能更准确形象的表现物体，一般使用简单的线条、几何组图形，在分析物体的基础上，选择一个恰当的表现角度，抓住所描绘对象的外形特征，对其造型特点进行简化和夸张，用基本的符号语言概括物体，使所描绘的对象更为生动，富于美感。</a:t>
            </a:r>
            <a:endParaRPr sz="12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973" y="892172"/>
            <a:ext cx="212979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(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生活用品简笔画</a:t>
            </a:r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)</a:t>
            </a:r>
            <a:endParaRPr lang="en-US" altLang="zh-CN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11748" y="1057937"/>
            <a:ext cx="1071362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583110" y="1057938"/>
            <a:ext cx="0" cy="50937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040592" y="1566039"/>
            <a:ext cx="2542518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040592" y="1567309"/>
            <a:ext cx="0" cy="303893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195532" y="1871202"/>
            <a:ext cx="20574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7017" y="1537013"/>
            <a:ext cx="4276902" cy="2850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V="1">
            <a:off x="3563715" y="1406315"/>
            <a:ext cx="0" cy="5930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249061" y="1408715"/>
            <a:ext cx="3330752" cy="0"/>
          </a:xfrm>
          <a:prstGeom prst="line">
            <a:avLst/>
          </a:prstGeom>
          <a:ln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9705" y="1482090"/>
            <a:ext cx="324104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物体整体的形象概括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对于造型简单的物体可以采用能体现其特征的几何形来表现，对于一些造型复杂的物体可以通过几何形的组合来表现。这是对客观物质世界在造型艺术领域中的一种科学的、整体的形象概括。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4983542" y="1380900"/>
            <a:ext cx="0" cy="5930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983542" y="1380899"/>
            <a:ext cx="3696995" cy="0"/>
          </a:xfrm>
          <a:prstGeom prst="line">
            <a:avLst/>
          </a:prstGeom>
          <a:ln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256774" y="1482239"/>
            <a:ext cx="3686768" cy="1274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表现角度的选择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在物品表现形式上有正面角度、侧面角度和俯视角度。虽然器物的立体的，但为了容易表现，一般来说，在简笔画中正面角度和侧面角度运用的比较多，并对其复杂的造型结构进行简化或夸张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88747" y="4256874"/>
            <a:ext cx="0" cy="5930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249060" y="4849968"/>
            <a:ext cx="3632787" cy="0"/>
          </a:xfrm>
          <a:prstGeom prst="line">
            <a:avLst/>
          </a:prstGeom>
          <a:ln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993290" y="4263472"/>
            <a:ext cx="0" cy="5930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993290" y="4856567"/>
            <a:ext cx="3960000" cy="0"/>
          </a:xfrm>
          <a:prstGeom prst="line">
            <a:avLst/>
          </a:prstGeom>
          <a:ln>
            <a:solidFill>
              <a:schemeClr val="accent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95079" y="3752907"/>
            <a:ext cx="3686768" cy="1052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物体之间的造型比例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不同的物体组合在一起会有大小、高低等变化的对比，在绘画过程中要抓住这一特点，才能更好的表现物体之间的比例关系。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66522" y="3769177"/>
            <a:ext cx="3686768" cy="610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生活用品分类范例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日用品、家具、家电、食品，交通工具等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50297" y="2378839"/>
            <a:ext cx="1571098" cy="1354395"/>
            <a:chOff x="5067276" y="655708"/>
            <a:chExt cx="1571098" cy="1354395"/>
          </a:xfrm>
        </p:grpSpPr>
        <p:sp>
          <p:nvSpPr>
            <p:cNvPr id="39" name="六边形 38"/>
            <p:cNvSpPr/>
            <p:nvPr/>
          </p:nvSpPr>
          <p:spPr>
            <a:xfrm>
              <a:off x="5178287" y="755374"/>
              <a:ext cx="1351722" cy="116527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40" name="六边形 39"/>
            <p:cNvSpPr/>
            <p:nvPr/>
          </p:nvSpPr>
          <p:spPr>
            <a:xfrm>
              <a:off x="5067276" y="655708"/>
              <a:ext cx="1571098" cy="1354395"/>
            </a:xfrm>
            <a:prstGeom prst="hexagon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cs typeface="+mn-ea"/>
                <a:sym typeface="+mn-lt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3428990" y="2086119"/>
            <a:ext cx="301646" cy="30164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832719" y="2060704"/>
            <a:ext cx="301646" cy="30164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716459" y="3951501"/>
            <a:ext cx="301646" cy="30164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42467" y="3961825"/>
            <a:ext cx="301646" cy="30164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6" grpId="0"/>
      <p:bldP spid="37" grpId="0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805305"/>
            <a:ext cx="4509135" cy="177419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72330" y="1804670"/>
            <a:ext cx="4471670" cy="177482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1718514" y="2007769"/>
            <a:ext cx="2531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accent1"/>
                </a:solidFill>
                <a:cs typeface="+mn-ea"/>
                <a:sym typeface="+mn-lt"/>
              </a:rPr>
              <a:t>重点一</a:t>
            </a:r>
            <a:endParaRPr lang="zh-CN" altLang="en-US" sz="1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36015" y="2320196"/>
            <a:ext cx="422095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物体之间的造型比例不同的物体组合在一起会有大小、高低等变化的对比，在绘画过程中要抓住这一特点，才能更好的表现物体之间的比例关系。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矩形 46"/>
          <p:cNvSpPr>
            <a:spLocks noChangeArrowheads="1"/>
          </p:cNvSpPr>
          <p:nvPr/>
        </p:nvSpPr>
        <p:spPr bwMode="auto">
          <a:xfrm>
            <a:off x="4842655" y="1995262"/>
            <a:ext cx="22503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重点二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838171" y="2319309"/>
            <a:ext cx="414299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在描绘多个物体组合的时候，必须要纵观全局，对比物体之间的大小，观察物体之间的距离，养成这样的基本习惯，在以后更复杂的画面中才能游刃有余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9336506" y="5144135"/>
            <a:ext cx="2646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9705" y="1240155"/>
            <a:ext cx="3941445" cy="899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简单的线条概括的画出物体的主要特征，它的特点是概括、形象、简练、几何形体特征明显。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11201" y="2751801"/>
            <a:ext cx="3521996" cy="62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按照方形，三角形，圆形等基本几何形体，临摹符合外形特征的静物。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7487" y="4012596"/>
            <a:ext cx="3714177" cy="36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将几何形体组合起来的静物临摹。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4539111" y="802002"/>
            <a:ext cx="0" cy="4188687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4290033" y="1729494"/>
            <a:ext cx="494950" cy="494950"/>
          </a:xfrm>
          <a:prstGeom prst="ellipse">
            <a:avLst/>
          </a:prstGeom>
          <a:solidFill>
            <a:srgbClr val="FF7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90033" y="2945611"/>
            <a:ext cx="494950" cy="494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323156" y="4125510"/>
            <a:ext cx="494950" cy="4949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2" name="直接连接符 31"/>
          <p:cNvCxnSpPr>
            <a:stCxn id="26" idx="4"/>
          </p:cNvCxnSpPr>
          <p:nvPr/>
        </p:nvCxnSpPr>
        <p:spPr>
          <a:xfrm flipH="1">
            <a:off x="-526184" y="2224444"/>
            <a:ext cx="50636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537509" y="3448950"/>
            <a:ext cx="50636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-526184" y="4592672"/>
            <a:ext cx="50636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教学设计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99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99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99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92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67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67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67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63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 bldLvl="0" animBg="1"/>
      <p:bldP spid="27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A_自由: 形状 201"/>
          <p:cNvSpPr/>
          <p:nvPr>
            <p:custDataLst>
              <p:tags r:id="rId1"/>
            </p:custDataLst>
          </p:nvPr>
        </p:nvSpPr>
        <p:spPr>
          <a:xfrm>
            <a:off x="707248" y="4018980"/>
            <a:ext cx="2575560" cy="503075"/>
          </a:xfrm>
          <a:custGeom>
            <a:avLst/>
            <a:gdLst>
              <a:gd name="connsiteX0" fmla="*/ 111760 w 3434080"/>
              <a:gd name="connsiteY0" fmla="*/ 355600 h 670560"/>
              <a:gd name="connsiteX1" fmla="*/ 162560 w 3434080"/>
              <a:gd name="connsiteY1" fmla="*/ 375920 h 670560"/>
              <a:gd name="connsiteX2" fmla="*/ 508000 w 3434080"/>
              <a:gd name="connsiteY2" fmla="*/ 355600 h 670560"/>
              <a:gd name="connsiteX3" fmla="*/ 589280 w 3434080"/>
              <a:gd name="connsiteY3" fmla="*/ 314960 h 670560"/>
              <a:gd name="connsiteX4" fmla="*/ 629920 w 3434080"/>
              <a:gd name="connsiteY4" fmla="*/ 304800 h 670560"/>
              <a:gd name="connsiteX5" fmla="*/ 660400 w 3434080"/>
              <a:gd name="connsiteY5" fmla="*/ 294640 h 670560"/>
              <a:gd name="connsiteX6" fmla="*/ 751840 w 3434080"/>
              <a:gd name="connsiteY6" fmla="*/ 274320 h 670560"/>
              <a:gd name="connsiteX7" fmla="*/ 863600 w 3434080"/>
              <a:gd name="connsiteY7" fmla="*/ 243840 h 670560"/>
              <a:gd name="connsiteX8" fmla="*/ 894080 w 3434080"/>
              <a:gd name="connsiteY8" fmla="*/ 223520 h 670560"/>
              <a:gd name="connsiteX9" fmla="*/ 955040 w 3434080"/>
              <a:gd name="connsiteY9" fmla="*/ 213360 h 670560"/>
              <a:gd name="connsiteX10" fmla="*/ 995680 w 3434080"/>
              <a:gd name="connsiteY10" fmla="*/ 203200 h 670560"/>
              <a:gd name="connsiteX11" fmla="*/ 1026160 w 3434080"/>
              <a:gd name="connsiteY11" fmla="*/ 172720 h 670560"/>
              <a:gd name="connsiteX12" fmla="*/ 1056640 w 3434080"/>
              <a:gd name="connsiteY12" fmla="*/ 162560 h 670560"/>
              <a:gd name="connsiteX13" fmla="*/ 1107440 w 3434080"/>
              <a:gd name="connsiteY13" fmla="*/ 142240 h 670560"/>
              <a:gd name="connsiteX14" fmla="*/ 1178560 w 3434080"/>
              <a:gd name="connsiteY14" fmla="*/ 152400 h 670560"/>
              <a:gd name="connsiteX15" fmla="*/ 1229360 w 3434080"/>
              <a:gd name="connsiteY15" fmla="*/ 162560 h 670560"/>
              <a:gd name="connsiteX16" fmla="*/ 1391920 w 3434080"/>
              <a:gd name="connsiteY16" fmla="*/ 152400 h 670560"/>
              <a:gd name="connsiteX17" fmla="*/ 1503680 w 3434080"/>
              <a:gd name="connsiteY17" fmla="*/ 132080 h 670560"/>
              <a:gd name="connsiteX18" fmla="*/ 1595120 w 3434080"/>
              <a:gd name="connsiteY18" fmla="*/ 101600 h 670560"/>
              <a:gd name="connsiteX19" fmla="*/ 1625600 w 3434080"/>
              <a:gd name="connsiteY19" fmla="*/ 91440 h 670560"/>
              <a:gd name="connsiteX20" fmla="*/ 1838960 w 3434080"/>
              <a:gd name="connsiteY20" fmla="*/ 81280 h 670560"/>
              <a:gd name="connsiteX21" fmla="*/ 1950720 w 3434080"/>
              <a:gd name="connsiteY21" fmla="*/ 71120 h 670560"/>
              <a:gd name="connsiteX22" fmla="*/ 2062480 w 3434080"/>
              <a:gd name="connsiteY22" fmla="*/ 50800 h 670560"/>
              <a:gd name="connsiteX23" fmla="*/ 2113280 w 3434080"/>
              <a:gd name="connsiteY23" fmla="*/ 40640 h 670560"/>
              <a:gd name="connsiteX24" fmla="*/ 2194560 w 3434080"/>
              <a:gd name="connsiteY24" fmla="*/ 30480 h 670560"/>
              <a:gd name="connsiteX25" fmla="*/ 2225040 w 3434080"/>
              <a:gd name="connsiteY25" fmla="*/ 20320 h 670560"/>
              <a:gd name="connsiteX26" fmla="*/ 2346960 w 3434080"/>
              <a:gd name="connsiteY26" fmla="*/ 0 h 670560"/>
              <a:gd name="connsiteX27" fmla="*/ 2458720 w 3434080"/>
              <a:gd name="connsiteY27" fmla="*/ 20320 h 670560"/>
              <a:gd name="connsiteX28" fmla="*/ 2519680 w 3434080"/>
              <a:gd name="connsiteY28" fmla="*/ 50800 h 670560"/>
              <a:gd name="connsiteX29" fmla="*/ 2651760 w 3434080"/>
              <a:gd name="connsiteY29" fmla="*/ 60960 h 670560"/>
              <a:gd name="connsiteX30" fmla="*/ 3261360 w 3434080"/>
              <a:gd name="connsiteY30" fmla="*/ 71120 h 670560"/>
              <a:gd name="connsiteX31" fmla="*/ 3291840 w 3434080"/>
              <a:gd name="connsiteY31" fmla="*/ 91440 h 670560"/>
              <a:gd name="connsiteX32" fmla="*/ 3383280 w 3434080"/>
              <a:gd name="connsiteY32" fmla="*/ 101600 h 670560"/>
              <a:gd name="connsiteX33" fmla="*/ 3434080 w 3434080"/>
              <a:gd name="connsiteY33" fmla="*/ 193040 h 670560"/>
              <a:gd name="connsiteX34" fmla="*/ 3200400 w 3434080"/>
              <a:gd name="connsiteY34" fmla="*/ 213360 h 670560"/>
              <a:gd name="connsiteX35" fmla="*/ 3048000 w 3434080"/>
              <a:gd name="connsiteY35" fmla="*/ 223520 h 670560"/>
              <a:gd name="connsiteX36" fmla="*/ 2844800 w 3434080"/>
              <a:gd name="connsiteY36" fmla="*/ 233680 h 670560"/>
              <a:gd name="connsiteX37" fmla="*/ 2743200 w 3434080"/>
              <a:gd name="connsiteY37" fmla="*/ 254000 h 670560"/>
              <a:gd name="connsiteX38" fmla="*/ 2661920 w 3434080"/>
              <a:gd name="connsiteY38" fmla="*/ 264160 h 670560"/>
              <a:gd name="connsiteX39" fmla="*/ 2519680 w 3434080"/>
              <a:gd name="connsiteY39" fmla="*/ 294640 h 670560"/>
              <a:gd name="connsiteX40" fmla="*/ 2458720 w 3434080"/>
              <a:gd name="connsiteY40" fmla="*/ 304800 h 670560"/>
              <a:gd name="connsiteX41" fmla="*/ 2346960 w 3434080"/>
              <a:gd name="connsiteY41" fmla="*/ 345440 h 670560"/>
              <a:gd name="connsiteX42" fmla="*/ 2296160 w 3434080"/>
              <a:gd name="connsiteY42" fmla="*/ 355600 h 670560"/>
              <a:gd name="connsiteX43" fmla="*/ 2245360 w 3434080"/>
              <a:gd name="connsiteY43" fmla="*/ 386080 h 670560"/>
              <a:gd name="connsiteX44" fmla="*/ 2164080 w 3434080"/>
              <a:gd name="connsiteY44" fmla="*/ 406400 h 670560"/>
              <a:gd name="connsiteX45" fmla="*/ 2133600 w 3434080"/>
              <a:gd name="connsiteY45" fmla="*/ 426720 h 670560"/>
              <a:gd name="connsiteX46" fmla="*/ 2072640 w 3434080"/>
              <a:gd name="connsiteY46" fmla="*/ 436880 h 670560"/>
              <a:gd name="connsiteX47" fmla="*/ 1971040 w 3434080"/>
              <a:gd name="connsiteY47" fmla="*/ 457200 h 670560"/>
              <a:gd name="connsiteX48" fmla="*/ 1899920 w 3434080"/>
              <a:gd name="connsiteY48" fmla="*/ 467360 h 670560"/>
              <a:gd name="connsiteX49" fmla="*/ 1696720 w 3434080"/>
              <a:gd name="connsiteY49" fmla="*/ 487680 h 670560"/>
              <a:gd name="connsiteX50" fmla="*/ 1605280 w 3434080"/>
              <a:gd name="connsiteY50" fmla="*/ 497840 h 670560"/>
              <a:gd name="connsiteX51" fmla="*/ 1564640 w 3434080"/>
              <a:gd name="connsiteY51" fmla="*/ 508000 h 670560"/>
              <a:gd name="connsiteX52" fmla="*/ 1422400 w 3434080"/>
              <a:gd name="connsiteY52" fmla="*/ 528320 h 670560"/>
              <a:gd name="connsiteX53" fmla="*/ 1229360 w 3434080"/>
              <a:gd name="connsiteY53" fmla="*/ 548640 h 670560"/>
              <a:gd name="connsiteX54" fmla="*/ 1158240 w 3434080"/>
              <a:gd name="connsiteY54" fmla="*/ 568960 h 670560"/>
              <a:gd name="connsiteX55" fmla="*/ 975360 w 3434080"/>
              <a:gd name="connsiteY55" fmla="*/ 589280 h 670560"/>
              <a:gd name="connsiteX56" fmla="*/ 873760 w 3434080"/>
              <a:gd name="connsiteY56" fmla="*/ 599440 h 670560"/>
              <a:gd name="connsiteX57" fmla="*/ 782320 w 3434080"/>
              <a:gd name="connsiteY57" fmla="*/ 629920 h 670560"/>
              <a:gd name="connsiteX58" fmla="*/ 640080 w 3434080"/>
              <a:gd name="connsiteY58" fmla="*/ 660400 h 670560"/>
              <a:gd name="connsiteX59" fmla="*/ 447040 w 3434080"/>
              <a:gd name="connsiteY59" fmla="*/ 670560 h 670560"/>
              <a:gd name="connsiteX60" fmla="*/ 152400 w 3434080"/>
              <a:gd name="connsiteY60" fmla="*/ 660400 h 670560"/>
              <a:gd name="connsiteX61" fmla="*/ 91440 w 3434080"/>
              <a:gd name="connsiteY61" fmla="*/ 629920 h 670560"/>
              <a:gd name="connsiteX62" fmla="*/ 60960 w 3434080"/>
              <a:gd name="connsiteY62" fmla="*/ 619760 h 670560"/>
              <a:gd name="connsiteX63" fmla="*/ 50800 w 3434080"/>
              <a:gd name="connsiteY63" fmla="*/ 589280 h 670560"/>
              <a:gd name="connsiteX64" fmla="*/ 30480 w 3434080"/>
              <a:gd name="connsiteY64" fmla="*/ 558800 h 670560"/>
              <a:gd name="connsiteX65" fmla="*/ 20320 w 3434080"/>
              <a:gd name="connsiteY65" fmla="*/ 518160 h 670560"/>
              <a:gd name="connsiteX66" fmla="*/ 0 w 3434080"/>
              <a:gd name="connsiteY66" fmla="*/ 436880 h 670560"/>
              <a:gd name="connsiteX67" fmla="*/ 152400 w 3434080"/>
              <a:gd name="connsiteY67" fmla="*/ 406400 h 67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34080" h="670560">
                <a:moveTo>
                  <a:pt x="111760" y="355600"/>
                </a:moveTo>
                <a:cubicBezTo>
                  <a:pt x="128693" y="362373"/>
                  <a:pt x="144330" y="375384"/>
                  <a:pt x="162560" y="375920"/>
                </a:cubicBezTo>
                <a:cubicBezTo>
                  <a:pt x="387590" y="382539"/>
                  <a:pt x="376101" y="381980"/>
                  <a:pt x="508000" y="355600"/>
                </a:cubicBezTo>
                <a:cubicBezTo>
                  <a:pt x="535093" y="342053"/>
                  <a:pt x="559893" y="322307"/>
                  <a:pt x="589280" y="314960"/>
                </a:cubicBezTo>
                <a:cubicBezTo>
                  <a:pt x="602827" y="311573"/>
                  <a:pt x="616494" y="308636"/>
                  <a:pt x="629920" y="304800"/>
                </a:cubicBezTo>
                <a:cubicBezTo>
                  <a:pt x="640218" y="301858"/>
                  <a:pt x="650010" y="297237"/>
                  <a:pt x="660400" y="294640"/>
                </a:cubicBezTo>
                <a:cubicBezTo>
                  <a:pt x="718407" y="280138"/>
                  <a:pt x="699691" y="289965"/>
                  <a:pt x="751840" y="274320"/>
                </a:cubicBezTo>
                <a:cubicBezTo>
                  <a:pt x="854963" y="243383"/>
                  <a:pt x="771012" y="262358"/>
                  <a:pt x="863600" y="243840"/>
                </a:cubicBezTo>
                <a:cubicBezTo>
                  <a:pt x="873760" y="237067"/>
                  <a:pt x="882496" y="227381"/>
                  <a:pt x="894080" y="223520"/>
                </a:cubicBezTo>
                <a:cubicBezTo>
                  <a:pt x="913623" y="217006"/>
                  <a:pt x="934840" y="217400"/>
                  <a:pt x="955040" y="213360"/>
                </a:cubicBezTo>
                <a:cubicBezTo>
                  <a:pt x="968732" y="210622"/>
                  <a:pt x="982133" y="206587"/>
                  <a:pt x="995680" y="203200"/>
                </a:cubicBezTo>
                <a:cubicBezTo>
                  <a:pt x="1005840" y="193040"/>
                  <a:pt x="1014205" y="180690"/>
                  <a:pt x="1026160" y="172720"/>
                </a:cubicBezTo>
                <a:cubicBezTo>
                  <a:pt x="1035071" y="166779"/>
                  <a:pt x="1046612" y="166320"/>
                  <a:pt x="1056640" y="162560"/>
                </a:cubicBezTo>
                <a:cubicBezTo>
                  <a:pt x="1073717" y="156156"/>
                  <a:pt x="1090507" y="149013"/>
                  <a:pt x="1107440" y="142240"/>
                </a:cubicBezTo>
                <a:cubicBezTo>
                  <a:pt x="1131147" y="145627"/>
                  <a:pt x="1154938" y="148463"/>
                  <a:pt x="1178560" y="152400"/>
                </a:cubicBezTo>
                <a:cubicBezTo>
                  <a:pt x="1195594" y="155239"/>
                  <a:pt x="1212091" y="162560"/>
                  <a:pt x="1229360" y="162560"/>
                </a:cubicBezTo>
                <a:cubicBezTo>
                  <a:pt x="1283652" y="162560"/>
                  <a:pt x="1337733" y="155787"/>
                  <a:pt x="1391920" y="152400"/>
                </a:cubicBezTo>
                <a:cubicBezTo>
                  <a:pt x="1457315" y="130602"/>
                  <a:pt x="1388796" y="151227"/>
                  <a:pt x="1503680" y="132080"/>
                </a:cubicBezTo>
                <a:cubicBezTo>
                  <a:pt x="1544538" y="125270"/>
                  <a:pt x="1554179" y="116953"/>
                  <a:pt x="1595120" y="101600"/>
                </a:cubicBezTo>
                <a:cubicBezTo>
                  <a:pt x="1605148" y="97840"/>
                  <a:pt x="1614927" y="92329"/>
                  <a:pt x="1625600" y="91440"/>
                </a:cubicBezTo>
                <a:cubicBezTo>
                  <a:pt x="1696555" y="85527"/>
                  <a:pt x="1767898" y="85721"/>
                  <a:pt x="1838960" y="81280"/>
                </a:cubicBezTo>
                <a:cubicBezTo>
                  <a:pt x="1876294" y="78947"/>
                  <a:pt x="1913467" y="74507"/>
                  <a:pt x="1950720" y="71120"/>
                </a:cubicBezTo>
                <a:cubicBezTo>
                  <a:pt x="2076204" y="46023"/>
                  <a:pt x="1919492" y="76798"/>
                  <a:pt x="2062480" y="50800"/>
                </a:cubicBezTo>
                <a:cubicBezTo>
                  <a:pt x="2079470" y="47711"/>
                  <a:pt x="2096212" y="43266"/>
                  <a:pt x="2113280" y="40640"/>
                </a:cubicBezTo>
                <a:cubicBezTo>
                  <a:pt x="2140267" y="36488"/>
                  <a:pt x="2167467" y="33867"/>
                  <a:pt x="2194560" y="30480"/>
                </a:cubicBezTo>
                <a:cubicBezTo>
                  <a:pt x="2204720" y="27093"/>
                  <a:pt x="2214476" y="22081"/>
                  <a:pt x="2225040" y="20320"/>
                </a:cubicBezTo>
                <a:cubicBezTo>
                  <a:pt x="2361152" y="-2365"/>
                  <a:pt x="2275503" y="23819"/>
                  <a:pt x="2346960" y="0"/>
                </a:cubicBezTo>
                <a:cubicBezTo>
                  <a:pt x="2374978" y="3502"/>
                  <a:pt x="2427396" y="4658"/>
                  <a:pt x="2458720" y="20320"/>
                </a:cubicBezTo>
                <a:cubicBezTo>
                  <a:pt x="2488973" y="35447"/>
                  <a:pt x="2485630" y="46544"/>
                  <a:pt x="2519680" y="50800"/>
                </a:cubicBezTo>
                <a:cubicBezTo>
                  <a:pt x="2563496" y="56277"/>
                  <a:pt x="2607620" y="59751"/>
                  <a:pt x="2651760" y="60960"/>
                </a:cubicBezTo>
                <a:cubicBezTo>
                  <a:pt x="2854912" y="66526"/>
                  <a:pt x="3058160" y="67733"/>
                  <a:pt x="3261360" y="71120"/>
                </a:cubicBezTo>
                <a:cubicBezTo>
                  <a:pt x="3271520" y="77893"/>
                  <a:pt x="3279994" y="88478"/>
                  <a:pt x="3291840" y="91440"/>
                </a:cubicBezTo>
                <a:cubicBezTo>
                  <a:pt x="3321592" y="98878"/>
                  <a:pt x="3356278" y="87061"/>
                  <a:pt x="3383280" y="101600"/>
                </a:cubicBezTo>
                <a:cubicBezTo>
                  <a:pt x="3411665" y="116884"/>
                  <a:pt x="3424176" y="163329"/>
                  <a:pt x="3434080" y="193040"/>
                </a:cubicBezTo>
                <a:cubicBezTo>
                  <a:pt x="3338389" y="224937"/>
                  <a:pt x="3419828" y="200821"/>
                  <a:pt x="3200400" y="213360"/>
                </a:cubicBezTo>
                <a:lnTo>
                  <a:pt x="3048000" y="223520"/>
                </a:lnTo>
                <a:lnTo>
                  <a:pt x="2844800" y="233680"/>
                </a:lnTo>
                <a:cubicBezTo>
                  <a:pt x="2810933" y="240453"/>
                  <a:pt x="2777471" y="249716"/>
                  <a:pt x="2743200" y="254000"/>
                </a:cubicBezTo>
                <a:cubicBezTo>
                  <a:pt x="2716107" y="257387"/>
                  <a:pt x="2688784" y="259276"/>
                  <a:pt x="2661920" y="264160"/>
                </a:cubicBezTo>
                <a:cubicBezTo>
                  <a:pt x="2614212" y="272834"/>
                  <a:pt x="2567228" y="285130"/>
                  <a:pt x="2519680" y="294640"/>
                </a:cubicBezTo>
                <a:cubicBezTo>
                  <a:pt x="2499480" y="298680"/>
                  <a:pt x="2478705" y="299804"/>
                  <a:pt x="2458720" y="304800"/>
                </a:cubicBezTo>
                <a:cubicBezTo>
                  <a:pt x="2344859" y="333265"/>
                  <a:pt x="2447959" y="315140"/>
                  <a:pt x="2346960" y="345440"/>
                </a:cubicBezTo>
                <a:cubicBezTo>
                  <a:pt x="2330420" y="350402"/>
                  <a:pt x="2313093" y="352213"/>
                  <a:pt x="2296160" y="355600"/>
                </a:cubicBezTo>
                <a:cubicBezTo>
                  <a:pt x="2279227" y="365760"/>
                  <a:pt x="2263695" y="378746"/>
                  <a:pt x="2245360" y="386080"/>
                </a:cubicBezTo>
                <a:cubicBezTo>
                  <a:pt x="2187394" y="409266"/>
                  <a:pt x="2208874" y="384003"/>
                  <a:pt x="2164080" y="406400"/>
                </a:cubicBezTo>
                <a:cubicBezTo>
                  <a:pt x="2153158" y="411861"/>
                  <a:pt x="2145184" y="422859"/>
                  <a:pt x="2133600" y="426720"/>
                </a:cubicBezTo>
                <a:cubicBezTo>
                  <a:pt x="2114057" y="433234"/>
                  <a:pt x="2092887" y="433084"/>
                  <a:pt x="2072640" y="436880"/>
                </a:cubicBezTo>
                <a:cubicBezTo>
                  <a:pt x="2038694" y="443245"/>
                  <a:pt x="2005230" y="452316"/>
                  <a:pt x="1971040" y="457200"/>
                </a:cubicBezTo>
                <a:cubicBezTo>
                  <a:pt x="1947333" y="460587"/>
                  <a:pt x="1923721" y="464715"/>
                  <a:pt x="1899920" y="467360"/>
                </a:cubicBezTo>
                <a:cubicBezTo>
                  <a:pt x="1832265" y="474877"/>
                  <a:pt x="1764375" y="480163"/>
                  <a:pt x="1696720" y="487680"/>
                </a:cubicBezTo>
                <a:lnTo>
                  <a:pt x="1605280" y="497840"/>
                </a:lnTo>
                <a:cubicBezTo>
                  <a:pt x="1591733" y="501227"/>
                  <a:pt x="1578332" y="505262"/>
                  <a:pt x="1564640" y="508000"/>
                </a:cubicBezTo>
                <a:cubicBezTo>
                  <a:pt x="1511100" y="518708"/>
                  <a:pt x="1478589" y="520828"/>
                  <a:pt x="1422400" y="528320"/>
                </a:cubicBezTo>
                <a:cubicBezTo>
                  <a:pt x="1289673" y="546017"/>
                  <a:pt x="1411309" y="533478"/>
                  <a:pt x="1229360" y="548640"/>
                </a:cubicBezTo>
                <a:cubicBezTo>
                  <a:pt x="1205653" y="555413"/>
                  <a:pt x="1182348" y="563794"/>
                  <a:pt x="1158240" y="568960"/>
                </a:cubicBezTo>
                <a:cubicBezTo>
                  <a:pt x="1111823" y="578907"/>
                  <a:pt x="1014538" y="585549"/>
                  <a:pt x="975360" y="589280"/>
                </a:cubicBezTo>
                <a:lnTo>
                  <a:pt x="873760" y="599440"/>
                </a:lnTo>
                <a:cubicBezTo>
                  <a:pt x="737313" y="633552"/>
                  <a:pt x="948109" y="578908"/>
                  <a:pt x="782320" y="629920"/>
                </a:cubicBezTo>
                <a:cubicBezTo>
                  <a:pt x="752384" y="639131"/>
                  <a:pt x="675972" y="657529"/>
                  <a:pt x="640080" y="660400"/>
                </a:cubicBezTo>
                <a:cubicBezTo>
                  <a:pt x="575849" y="665538"/>
                  <a:pt x="511387" y="667173"/>
                  <a:pt x="447040" y="670560"/>
                </a:cubicBezTo>
                <a:cubicBezTo>
                  <a:pt x="348827" y="667173"/>
                  <a:pt x="250480" y="666530"/>
                  <a:pt x="152400" y="660400"/>
                </a:cubicBezTo>
                <a:cubicBezTo>
                  <a:pt x="123214" y="658576"/>
                  <a:pt x="116147" y="642274"/>
                  <a:pt x="91440" y="629920"/>
                </a:cubicBezTo>
                <a:cubicBezTo>
                  <a:pt x="81861" y="625131"/>
                  <a:pt x="71120" y="623147"/>
                  <a:pt x="60960" y="619760"/>
                </a:cubicBezTo>
                <a:cubicBezTo>
                  <a:pt x="57573" y="609600"/>
                  <a:pt x="55589" y="598859"/>
                  <a:pt x="50800" y="589280"/>
                </a:cubicBezTo>
                <a:cubicBezTo>
                  <a:pt x="45339" y="578358"/>
                  <a:pt x="35290" y="570023"/>
                  <a:pt x="30480" y="558800"/>
                </a:cubicBezTo>
                <a:cubicBezTo>
                  <a:pt x="24979" y="545965"/>
                  <a:pt x="24156" y="531586"/>
                  <a:pt x="20320" y="518160"/>
                </a:cubicBezTo>
                <a:cubicBezTo>
                  <a:pt x="-508" y="445263"/>
                  <a:pt x="20656" y="540161"/>
                  <a:pt x="0" y="436880"/>
                </a:cubicBezTo>
                <a:cubicBezTo>
                  <a:pt x="25153" y="361420"/>
                  <a:pt x="-550" y="406400"/>
                  <a:pt x="152400" y="40640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3" name="PA_矩形 202"/>
          <p:cNvSpPr/>
          <p:nvPr>
            <p:custDataLst>
              <p:tags r:id="rId2"/>
            </p:custDataLst>
          </p:nvPr>
        </p:nvSpPr>
        <p:spPr>
          <a:xfrm>
            <a:off x="3817621" y="1427708"/>
            <a:ext cx="4295741" cy="1301094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4083685" y="1929765"/>
            <a:ext cx="3763645" cy="410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、按照分类临摹本教材上面范例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7" name="PA_矩形 206"/>
          <p:cNvSpPr/>
          <p:nvPr>
            <p:custDataLst>
              <p:tags r:id="rId3"/>
            </p:custDataLst>
          </p:nvPr>
        </p:nvSpPr>
        <p:spPr>
          <a:xfrm>
            <a:off x="3817621" y="3043647"/>
            <a:ext cx="4295741" cy="1301094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4083685" y="3549650"/>
            <a:ext cx="3763645" cy="410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、以不同主题为命题来训练构图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教学过程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简笔画卡通可爱动物小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0" y="1133475"/>
            <a:ext cx="3388360" cy="338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 bldLvl="0" animBg="1"/>
      <p:bldP spid="203" grpId="0" bldLvl="0" animBg="1"/>
      <p:bldP spid="20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Text_1"/>
          <p:cNvSpPr/>
          <p:nvPr>
            <p:custDataLst>
              <p:tags r:id="rId1"/>
            </p:custDataLst>
          </p:nvPr>
        </p:nvSpPr>
        <p:spPr>
          <a:xfrm>
            <a:off x="1979930" y="1456055"/>
            <a:ext cx="2120900" cy="32258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（2）临摹为主，写生为辅</a:t>
            </a:r>
            <a:endParaRPr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MH_Text_3"/>
          <p:cNvSpPr/>
          <p:nvPr>
            <p:custDataLst>
              <p:tags r:id="rId2"/>
            </p:custDataLst>
          </p:nvPr>
        </p:nvSpPr>
        <p:spPr>
          <a:xfrm>
            <a:off x="4076700" y="3985895"/>
            <a:ext cx="2038350" cy="3460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（3）由简到繁，由浅入深</a:t>
            </a:r>
            <a:r>
              <a:rPr lang="en-US" altLang="zh-CN"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.</a:t>
            </a:r>
            <a:endParaRPr lang="en-US" altLang="zh-CN"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7" name="MH_Text_2"/>
          <p:cNvSpPr/>
          <p:nvPr>
            <p:custDataLst>
              <p:tags r:id="rId3"/>
            </p:custDataLst>
          </p:nvPr>
        </p:nvSpPr>
        <p:spPr>
          <a:xfrm>
            <a:off x="276860" y="3750310"/>
            <a:ext cx="2275205" cy="13017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（1）学以致用，学用相促</a:t>
            </a:r>
            <a:endParaRPr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只有把学习简笔画和自己所学专业有机结合起来，才会做到学以致用、学用相互促进。</a:t>
            </a:r>
            <a:endParaRPr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4"/>
            </p:custDataLst>
          </p:nvPr>
        </p:nvSpPr>
        <p:spPr>
          <a:xfrm>
            <a:off x="5363845" y="735965"/>
            <a:ext cx="2609850" cy="14160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（4）他山之石，取之运用 </a:t>
            </a:r>
            <a:endParaRPr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由于简笔画在造型手段方面与其他艺术种类有很多相同之处，所以建议大家不妨予以借鉴，汲取其他造型艺术的经验，以提高自己的造型能力。</a:t>
            </a:r>
            <a:endParaRPr sz="12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6596" y="1995260"/>
            <a:ext cx="8079178" cy="1755463"/>
            <a:chOff x="2072217" y="2784566"/>
            <a:chExt cx="8079178" cy="1755463"/>
          </a:xfrm>
        </p:grpSpPr>
        <p:grpSp>
          <p:nvGrpSpPr>
            <p:cNvPr id="39" name="组合 38"/>
            <p:cNvGrpSpPr/>
            <p:nvPr/>
          </p:nvGrpSpPr>
          <p:grpSpPr>
            <a:xfrm rot="5400000">
              <a:off x="3400676" y="1456107"/>
              <a:ext cx="1755463" cy="4412381"/>
              <a:chOff x="3018147" y="1912938"/>
              <a:chExt cx="1350962" cy="3395662"/>
            </a:xfrm>
          </p:grpSpPr>
          <p:sp>
            <p:nvSpPr>
              <p:cNvPr id="53" name="MH_Other_1"/>
              <p:cNvSpPr/>
              <p:nvPr>
                <p:custDataLst>
                  <p:tags r:id="rId5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rgbClr val="ED5A00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MH_Other_2"/>
              <p:cNvSpPr/>
              <p:nvPr>
                <p:custDataLst>
                  <p:tags r:id="rId6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MH_Other_3"/>
              <p:cNvSpPr/>
              <p:nvPr>
                <p:custDataLst>
                  <p:tags r:id="rId7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MH_Other_4"/>
              <p:cNvSpPr/>
              <p:nvPr>
                <p:custDataLst>
                  <p:tags r:id="rId8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MH_Other_6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 bwMode="auto">
              <a:xfrm flipH="1">
                <a:off x="3018147" y="3480009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solidFill>
                <a:srgbClr val="106F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MH_Other_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089709" y="4889709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solidFill>
                <a:srgbClr val="106F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5400000">
              <a:off x="7067473" y="1456107"/>
              <a:ext cx="1755463" cy="4412381"/>
              <a:chOff x="3018147" y="1912938"/>
              <a:chExt cx="1350962" cy="3395662"/>
            </a:xfrm>
          </p:grpSpPr>
          <p:sp>
            <p:nvSpPr>
              <p:cNvPr id="46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rgbClr val="314865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MH_Other_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MH_Other_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MH_Other_6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solidFill>
                <a:srgbClr val="106F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MH_Other_7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089709" y="4871338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solidFill>
                <a:srgbClr val="106F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264713" y="3476599"/>
              <a:ext cx="29845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3F3F3F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21362" y="3476599"/>
              <a:ext cx="29845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3F3F3F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52181" y="3491682"/>
              <a:ext cx="29845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3F3F3F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3299" y="3502410"/>
              <a:ext cx="29845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3F3F3F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31393935333436333b31393936333834363bb1fdcdbc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165465" y="2752725"/>
            <a:ext cx="263525" cy="2635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教学反思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1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7765" y="1096010"/>
            <a:ext cx="5273040" cy="3712210"/>
          </a:xfrm>
          <a:prstGeom prst="rect">
            <a:avLst/>
          </a:prstGeom>
        </p:spPr>
      </p:pic>
      <p:pic>
        <p:nvPicPr>
          <p:cNvPr id="3" name="图片 2" descr="IMG_12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3555" y="916305"/>
            <a:ext cx="2967355" cy="39573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7543" y="268328"/>
            <a:ext cx="1367516" cy="420370"/>
            <a:chOff x="568442" y="319364"/>
            <a:chExt cx="1367517" cy="420371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教学反思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4316363" y="1616691"/>
            <a:ext cx="394692" cy="394692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713759" y="2263366"/>
            <a:ext cx="394692" cy="394692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713759" y="3023597"/>
            <a:ext cx="394692" cy="394692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316363" y="3670271"/>
            <a:ext cx="394692" cy="394692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4748411" y="1651467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E242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单元一　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简笔画概述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5173759" y="2299539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单元二</a:t>
            </a:r>
            <a:r>
              <a:rPr lang="en-US" altLang="zh-CN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生活用品简笔画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5193151" y="3070991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单元三</a:t>
            </a:r>
            <a:r>
              <a:rPr lang="en-US" altLang="zh-CN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植物简笔画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4820419" y="3738651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3F3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</a:t>
            </a:r>
            <a:r>
              <a:rPr lang="en-US" altLang="zh-CN" kern="0" dirty="0">
                <a:solidFill>
                  <a:srgbClr val="3F3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景物简笔画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648796" y="1069547"/>
            <a:ext cx="3573400" cy="3573400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899592" y="606515"/>
            <a:ext cx="2727868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273"/>
            <a:ext cx="3856060" cy="2380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13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8890" y="3034665"/>
            <a:ext cx="2753995" cy="1985645"/>
          </a:xfrm>
          <a:prstGeom prst="rect">
            <a:avLst/>
          </a:prstGeom>
        </p:spPr>
      </p:pic>
      <p:pic>
        <p:nvPicPr>
          <p:cNvPr id="3" name="图片 2" descr="IMG_1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5" y="918845"/>
            <a:ext cx="2773680" cy="2016125"/>
          </a:xfrm>
          <a:prstGeom prst="rect">
            <a:avLst/>
          </a:prstGeom>
        </p:spPr>
      </p:pic>
      <p:pic>
        <p:nvPicPr>
          <p:cNvPr id="4" name="图片 3" descr="IMG_1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265" y="916305"/>
            <a:ext cx="2747645" cy="1990090"/>
          </a:xfrm>
          <a:prstGeom prst="rect">
            <a:avLst/>
          </a:prstGeom>
        </p:spPr>
      </p:pic>
      <p:pic>
        <p:nvPicPr>
          <p:cNvPr id="6" name="图片 5" descr="IMG_12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950" y="3040380"/>
            <a:ext cx="2727960" cy="20459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7543" y="268328"/>
            <a:ext cx="1367516" cy="420370"/>
            <a:chOff x="568442" y="319364"/>
            <a:chExt cx="1367517" cy="420371"/>
          </a:xfrm>
        </p:grpSpPr>
        <p:sp>
          <p:nvSpPr>
            <p:cNvPr id="8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教学反思</a:t>
              </a:r>
              <a:endParaRPr lang="en-US" altLang="zh-CN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635"/>
            <a:ext cx="9141290" cy="51434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1530245" y="1132225"/>
            <a:ext cx="4121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66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66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4316363" y="1616691"/>
            <a:ext cx="394692" cy="394692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659943" y="2640080"/>
            <a:ext cx="394692" cy="394692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52310" y="3507943"/>
            <a:ext cx="394692" cy="394692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endParaRPr lang="zh-CN" altLang="en-US" sz="20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4748411" y="1651467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E242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单元五　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动物简笔画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5119942" y="2676253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单元六</a:t>
            </a:r>
            <a:r>
              <a:rPr lang="en-US" altLang="zh-CN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人物简笔画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5031702" y="3555337"/>
            <a:ext cx="3528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单元七</a:t>
            </a:r>
            <a:r>
              <a:rPr lang="en-US" altLang="zh-CN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简笔画创编</a:t>
            </a:r>
            <a:endParaRPr lang="zh-CN" altLang="en-US" sz="12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648796" y="1069547"/>
            <a:ext cx="3573400" cy="3573400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899592" y="606515"/>
            <a:ext cx="2727868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273"/>
            <a:ext cx="3856060" cy="2380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635"/>
            <a:ext cx="9144000" cy="514502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111016" y="1780297"/>
            <a:ext cx="5086728" cy="1564540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41035" y="1996321"/>
            <a:ext cx="4476263" cy="1152128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7925" y="2355850"/>
            <a:ext cx="43376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单元二</a:t>
            </a:r>
            <a:r>
              <a:rPr lang="en-US" altLang="zh-CN" sz="28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28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生活用品简笔画</a:t>
            </a:r>
            <a:endParaRPr lang="zh-CN" altLang="zh-CN" sz="28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188" y="924465"/>
            <a:ext cx="7535050" cy="3952176"/>
            <a:chOff x="611188" y="803187"/>
            <a:chExt cx="7535050" cy="3952176"/>
          </a:xfrm>
        </p:grpSpPr>
        <p:sp>
          <p:nvSpPr>
            <p:cNvPr id="3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E76668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148080" cy="3371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b="1" dirty="0">
                  <a:solidFill>
                    <a:srgbClr val="F09E17"/>
                  </a:solidFill>
                </a:rPr>
                <a:t>素质目标</a:t>
              </a:r>
              <a:endParaRPr lang="zh-CN" altLang="en-US" b="1" dirty="0">
                <a:solidFill>
                  <a:srgbClr val="F09E17"/>
                </a:solidFill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78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使学生具备教育、教学需要的美术基本技能，让学生成为适应多学科教学的专业人才。</a:t>
              </a:r>
              <a:endParaRPr lang="zh-CN" altLang="en-US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690122" y="2249810"/>
              <a:ext cx="1148080" cy="3371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b="1" dirty="0">
                  <a:solidFill>
                    <a:srgbClr val="43C0D4"/>
                  </a:solidFill>
                </a:rPr>
                <a:t>能力目标</a:t>
              </a:r>
              <a:endParaRPr lang="zh-CN" altLang="en-US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147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1.能运用正确的方法观察、分析、比较和表现各种客观物象的形态、结构、比例。</a:t>
              </a:r>
              <a:endParaRPr lang="zh-CN" altLang="en-US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 能运用图案装饰的方法，设计和绘制适合儿童欣赏的各种实用性图案作品和物品装饰。</a:t>
              </a:r>
              <a:endParaRPr lang="zh-CN" altLang="en-US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169871" y="3229500"/>
              <a:ext cx="1148080" cy="3371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b="1" dirty="0">
                  <a:solidFill>
                    <a:srgbClr val="6AB73E"/>
                  </a:solidFill>
                </a:rPr>
                <a:t>知识目标</a:t>
              </a:r>
              <a:endParaRPr lang="zh-CN" altLang="en-US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32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了解艺术的美来自于生活。</a:t>
              </a:r>
              <a:endParaRPr lang="zh-CN" altLang="en-US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671645" y="1301196"/>
              <a:ext cx="35306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67518" y="3379577"/>
              <a:ext cx="361315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2982469" y="2397162"/>
              <a:ext cx="342265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0052" y="243315"/>
            <a:ext cx="1068817" cy="337185"/>
            <a:chOff x="568442" y="319364"/>
            <a:chExt cx="1425090" cy="44958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327574" cy="449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49" y="21590"/>
            <a:ext cx="9144000" cy="514502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111016" y="1780297"/>
            <a:ext cx="5086728" cy="1564540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41035" y="1996321"/>
            <a:ext cx="4476263" cy="1152128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77547" y="2107189"/>
            <a:ext cx="974035" cy="974035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18726" y="2140525"/>
            <a:ext cx="3383280" cy="860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5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25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25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生活用品的表现方法</a:t>
            </a:r>
            <a:endParaRPr lang="zh-CN" altLang="en-US" sz="25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A_自由: 形状 201"/>
          <p:cNvSpPr/>
          <p:nvPr>
            <p:custDataLst>
              <p:tags r:id="rId1"/>
            </p:custDataLst>
          </p:nvPr>
        </p:nvSpPr>
        <p:spPr>
          <a:xfrm>
            <a:off x="707248" y="4018980"/>
            <a:ext cx="2575560" cy="503075"/>
          </a:xfrm>
          <a:custGeom>
            <a:avLst/>
            <a:gdLst>
              <a:gd name="connsiteX0" fmla="*/ 111760 w 3434080"/>
              <a:gd name="connsiteY0" fmla="*/ 355600 h 670560"/>
              <a:gd name="connsiteX1" fmla="*/ 162560 w 3434080"/>
              <a:gd name="connsiteY1" fmla="*/ 375920 h 670560"/>
              <a:gd name="connsiteX2" fmla="*/ 508000 w 3434080"/>
              <a:gd name="connsiteY2" fmla="*/ 355600 h 670560"/>
              <a:gd name="connsiteX3" fmla="*/ 589280 w 3434080"/>
              <a:gd name="connsiteY3" fmla="*/ 314960 h 670560"/>
              <a:gd name="connsiteX4" fmla="*/ 629920 w 3434080"/>
              <a:gd name="connsiteY4" fmla="*/ 304800 h 670560"/>
              <a:gd name="connsiteX5" fmla="*/ 660400 w 3434080"/>
              <a:gd name="connsiteY5" fmla="*/ 294640 h 670560"/>
              <a:gd name="connsiteX6" fmla="*/ 751840 w 3434080"/>
              <a:gd name="connsiteY6" fmla="*/ 274320 h 670560"/>
              <a:gd name="connsiteX7" fmla="*/ 863600 w 3434080"/>
              <a:gd name="connsiteY7" fmla="*/ 243840 h 670560"/>
              <a:gd name="connsiteX8" fmla="*/ 894080 w 3434080"/>
              <a:gd name="connsiteY8" fmla="*/ 223520 h 670560"/>
              <a:gd name="connsiteX9" fmla="*/ 955040 w 3434080"/>
              <a:gd name="connsiteY9" fmla="*/ 213360 h 670560"/>
              <a:gd name="connsiteX10" fmla="*/ 995680 w 3434080"/>
              <a:gd name="connsiteY10" fmla="*/ 203200 h 670560"/>
              <a:gd name="connsiteX11" fmla="*/ 1026160 w 3434080"/>
              <a:gd name="connsiteY11" fmla="*/ 172720 h 670560"/>
              <a:gd name="connsiteX12" fmla="*/ 1056640 w 3434080"/>
              <a:gd name="connsiteY12" fmla="*/ 162560 h 670560"/>
              <a:gd name="connsiteX13" fmla="*/ 1107440 w 3434080"/>
              <a:gd name="connsiteY13" fmla="*/ 142240 h 670560"/>
              <a:gd name="connsiteX14" fmla="*/ 1178560 w 3434080"/>
              <a:gd name="connsiteY14" fmla="*/ 152400 h 670560"/>
              <a:gd name="connsiteX15" fmla="*/ 1229360 w 3434080"/>
              <a:gd name="connsiteY15" fmla="*/ 162560 h 670560"/>
              <a:gd name="connsiteX16" fmla="*/ 1391920 w 3434080"/>
              <a:gd name="connsiteY16" fmla="*/ 152400 h 670560"/>
              <a:gd name="connsiteX17" fmla="*/ 1503680 w 3434080"/>
              <a:gd name="connsiteY17" fmla="*/ 132080 h 670560"/>
              <a:gd name="connsiteX18" fmla="*/ 1595120 w 3434080"/>
              <a:gd name="connsiteY18" fmla="*/ 101600 h 670560"/>
              <a:gd name="connsiteX19" fmla="*/ 1625600 w 3434080"/>
              <a:gd name="connsiteY19" fmla="*/ 91440 h 670560"/>
              <a:gd name="connsiteX20" fmla="*/ 1838960 w 3434080"/>
              <a:gd name="connsiteY20" fmla="*/ 81280 h 670560"/>
              <a:gd name="connsiteX21" fmla="*/ 1950720 w 3434080"/>
              <a:gd name="connsiteY21" fmla="*/ 71120 h 670560"/>
              <a:gd name="connsiteX22" fmla="*/ 2062480 w 3434080"/>
              <a:gd name="connsiteY22" fmla="*/ 50800 h 670560"/>
              <a:gd name="connsiteX23" fmla="*/ 2113280 w 3434080"/>
              <a:gd name="connsiteY23" fmla="*/ 40640 h 670560"/>
              <a:gd name="connsiteX24" fmla="*/ 2194560 w 3434080"/>
              <a:gd name="connsiteY24" fmla="*/ 30480 h 670560"/>
              <a:gd name="connsiteX25" fmla="*/ 2225040 w 3434080"/>
              <a:gd name="connsiteY25" fmla="*/ 20320 h 670560"/>
              <a:gd name="connsiteX26" fmla="*/ 2346960 w 3434080"/>
              <a:gd name="connsiteY26" fmla="*/ 0 h 670560"/>
              <a:gd name="connsiteX27" fmla="*/ 2458720 w 3434080"/>
              <a:gd name="connsiteY27" fmla="*/ 20320 h 670560"/>
              <a:gd name="connsiteX28" fmla="*/ 2519680 w 3434080"/>
              <a:gd name="connsiteY28" fmla="*/ 50800 h 670560"/>
              <a:gd name="connsiteX29" fmla="*/ 2651760 w 3434080"/>
              <a:gd name="connsiteY29" fmla="*/ 60960 h 670560"/>
              <a:gd name="connsiteX30" fmla="*/ 3261360 w 3434080"/>
              <a:gd name="connsiteY30" fmla="*/ 71120 h 670560"/>
              <a:gd name="connsiteX31" fmla="*/ 3291840 w 3434080"/>
              <a:gd name="connsiteY31" fmla="*/ 91440 h 670560"/>
              <a:gd name="connsiteX32" fmla="*/ 3383280 w 3434080"/>
              <a:gd name="connsiteY32" fmla="*/ 101600 h 670560"/>
              <a:gd name="connsiteX33" fmla="*/ 3434080 w 3434080"/>
              <a:gd name="connsiteY33" fmla="*/ 193040 h 670560"/>
              <a:gd name="connsiteX34" fmla="*/ 3200400 w 3434080"/>
              <a:gd name="connsiteY34" fmla="*/ 213360 h 670560"/>
              <a:gd name="connsiteX35" fmla="*/ 3048000 w 3434080"/>
              <a:gd name="connsiteY35" fmla="*/ 223520 h 670560"/>
              <a:gd name="connsiteX36" fmla="*/ 2844800 w 3434080"/>
              <a:gd name="connsiteY36" fmla="*/ 233680 h 670560"/>
              <a:gd name="connsiteX37" fmla="*/ 2743200 w 3434080"/>
              <a:gd name="connsiteY37" fmla="*/ 254000 h 670560"/>
              <a:gd name="connsiteX38" fmla="*/ 2661920 w 3434080"/>
              <a:gd name="connsiteY38" fmla="*/ 264160 h 670560"/>
              <a:gd name="connsiteX39" fmla="*/ 2519680 w 3434080"/>
              <a:gd name="connsiteY39" fmla="*/ 294640 h 670560"/>
              <a:gd name="connsiteX40" fmla="*/ 2458720 w 3434080"/>
              <a:gd name="connsiteY40" fmla="*/ 304800 h 670560"/>
              <a:gd name="connsiteX41" fmla="*/ 2346960 w 3434080"/>
              <a:gd name="connsiteY41" fmla="*/ 345440 h 670560"/>
              <a:gd name="connsiteX42" fmla="*/ 2296160 w 3434080"/>
              <a:gd name="connsiteY42" fmla="*/ 355600 h 670560"/>
              <a:gd name="connsiteX43" fmla="*/ 2245360 w 3434080"/>
              <a:gd name="connsiteY43" fmla="*/ 386080 h 670560"/>
              <a:gd name="connsiteX44" fmla="*/ 2164080 w 3434080"/>
              <a:gd name="connsiteY44" fmla="*/ 406400 h 670560"/>
              <a:gd name="connsiteX45" fmla="*/ 2133600 w 3434080"/>
              <a:gd name="connsiteY45" fmla="*/ 426720 h 670560"/>
              <a:gd name="connsiteX46" fmla="*/ 2072640 w 3434080"/>
              <a:gd name="connsiteY46" fmla="*/ 436880 h 670560"/>
              <a:gd name="connsiteX47" fmla="*/ 1971040 w 3434080"/>
              <a:gd name="connsiteY47" fmla="*/ 457200 h 670560"/>
              <a:gd name="connsiteX48" fmla="*/ 1899920 w 3434080"/>
              <a:gd name="connsiteY48" fmla="*/ 467360 h 670560"/>
              <a:gd name="connsiteX49" fmla="*/ 1696720 w 3434080"/>
              <a:gd name="connsiteY49" fmla="*/ 487680 h 670560"/>
              <a:gd name="connsiteX50" fmla="*/ 1605280 w 3434080"/>
              <a:gd name="connsiteY50" fmla="*/ 497840 h 670560"/>
              <a:gd name="connsiteX51" fmla="*/ 1564640 w 3434080"/>
              <a:gd name="connsiteY51" fmla="*/ 508000 h 670560"/>
              <a:gd name="connsiteX52" fmla="*/ 1422400 w 3434080"/>
              <a:gd name="connsiteY52" fmla="*/ 528320 h 670560"/>
              <a:gd name="connsiteX53" fmla="*/ 1229360 w 3434080"/>
              <a:gd name="connsiteY53" fmla="*/ 548640 h 670560"/>
              <a:gd name="connsiteX54" fmla="*/ 1158240 w 3434080"/>
              <a:gd name="connsiteY54" fmla="*/ 568960 h 670560"/>
              <a:gd name="connsiteX55" fmla="*/ 975360 w 3434080"/>
              <a:gd name="connsiteY55" fmla="*/ 589280 h 670560"/>
              <a:gd name="connsiteX56" fmla="*/ 873760 w 3434080"/>
              <a:gd name="connsiteY56" fmla="*/ 599440 h 670560"/>
              <a:gd name="connsiteX57" fmla="*/ 782320 w 3434080"/>
              <a:gd name="connsiteY57" fmla="*/ 629920 h 670560"/>
              <a:gd name="connsiteX58" fmla="*/ 640080 w 3434080"/>
              <a:gd name="connsiteY58" fmla="*/ 660400 h 670560"/>
              <a:gd name="connsiteX59" fmla="*/ 447040 w 3434080"/>
              <a:gd name="connsiteY59" fmla="*/ 670560 h 670560"/>
              <a:gd name="connsiteX60" fmla="*/ 152400 w 3434080"/>
              <a:gd name="connsiteY60" fmla="*/ 660400 h 670560"/>
              <a:gd name="connsiteX61" fmla="*/ 91440 w 3434080"/>
              <a:gd name="connsiteY61" fmla="*/ 629920 h 670560"/>
              <a:gd name="connsiteX62" fmla="*/ 60960 w 3434080"/>
              <a:gd name="connsiteY62" fmla="*/ 619760 h 670560"/>
              <a:gd name="connsiteX63" fmla="*/ 50800 w 3434080"/>
              <a:gd name="connsiteY63" fmla="*/ 589280 h 670560"/>
              <a:gd name="connsiteX64" fmla="*/ 30480 w 3434080"/>
              <a:gd name="connsiteY64" fmla="*/ 558800 h 670560"/>
              <a:gd name="connsiteX65" fmla="*/ 20320 w 3434080"/>
              <a:gd name="connsiteY65" fmla="*/ 518160 h 670560"/>
              <a:gd name="connsiteX66" fmla="*/ 0 w 3434080"/>
              <a:gd name="connsiteY66" fmla="*/ 436880 h 670560"/>
              <a:gd name="connsiteX67" fmla="*/ 152400 w 3434080"/>
              <a:gd name="connsiteY67" fmla="*/ 406400 h 67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34080" h="670560">
                <a:moveTo>
                  <a:pt x="111760" y="355600"/>
                </a:moveTo>
                <a:cubicBezTo>
                  <a:pt x="128693" y="362373"/>
                  <a:pt x="144330" y="375384"/>
                  <a:pt x="162560" y="375920"/>
                </a:cubicBezTo>
                <a:cubicBezTo>
                  <a:pt x="387590" y="382539"/>
                  <a:pt x="376101" y="381980"/>
                  <a:pt x="508000" y="355600"/>
                </a:cubicBezTo>
                <a:cubicBezTo>
                  <a:pt x="535093" y="342053"/>
                  <a:pt x="559893" y="322307"/>
                  <a:pt x="589280" y="314960"/>
                </a:cubicBezTo>
                <a:cubicBezTo>
                  <a:pt x="602827" y="311573"/>
                  <a:pt x="616494" y="308636"/>
                  <a:pt x="629920" y="304800"/>
                </a:cubicBezTo>
                <a:cubicBezTo>
                  <a:pt x="640218" y="301858"/>
                  <a:pt x="650010" y="297237"/>
                  <a:pt x="660400" y="294640"/>
                </a:cubicBezTo>
                <a:cubicBezTo>
                  <a:pt x="718407" y="280138"/>
                  <a:pt x="699691" y="289965"/>
                  <a:pt x="751840" y="274320"/>
                </a:cubicBezTo>
                <a:cubicBezTo>
                  <a:pt x="854963" y="243383"/>
                  <a:pt x="771012" y="262358"/>
                  <a:pt x="863600" y="243840"/>
                </a:cubicBezTo>
                <a:cubicBezTo>
                  <a:pt x="873760" y="237067"/>
                  <a:pt x="882496" y="227381"/>
                  <a:pt x="894080" y="223520"/>
                </a:cubicBezTo>
                <a:cubicBezTo>
                  <a:pt x="913623" y="217006"/>
                  <a:pt x="934840" y="217400"/>
                  <a:pt x="955040" y="213360"/>
                </a:cubicBezTo>
                <a:cubicBezTo>
                  <a:pt x="968732" y="210622"/>
                  <a:pt x="982133" y="206587"/>
                  <a:pt x="995680" y="203200"/>
                </a:cubicBezTo>
                <a:cubicBezTo>
                  <a:pt x="1005840" y="193040"/>
                  <a:pt x="1014205" y="180690"/>
                  <a:pt x="1026160" y="172720"/>
                </a:cubicBezTo>
                <a:cubicBezTo>
                  <a:pt x="1035071" y="166779"/>
                  <a:pt x="1046612" y="166320"/>
                  <a:pt x="1056640" y="162560"/>
                </a:cubicBezTo>
                <a:cubicBezTo>
                  <a:pt x="1073717" y="156156"/>
                  <a:pt x="1090507" y="149013"/>
                  <a:pt x="1107440" y="142240"/>
                </a:cubicBezTo>
                <a:cubicBezTo>
                  <a:pt x="1131147" y="145627"/>
                  <a:pt x="1154938" y="148463"/>
                  <a:pt x="1178560" y="152400"/>
                </a:cubicBezTo>
                <a:cubicBezTo>
                  <a:pt x="1195594" y="155239"/>
                  <a:pt x="1212091" y="162560"/>
                  <a:pt x="1229360" y="162560"/>
                </a:cubicBezTo>
                <a:cubicBezTo>
                  <a:pt x="1283652" y="162560"/>
                  <a:pt x="1337733" y="155787"/>
                  <a:pt x="1391920" y="152400"/>
                </a:cubicBezTo>
                <a:cubicBezTo>
                  <a:pt x="1457315" y="130602"/>
                  <a:pt x="1388796" y="151227"/>
                  <a:pt x="1503680" y="132080"/>
                </a:cubicBezTo>
                <a:cubicBezTo>
                  <a:pt x="1544538" y="125270"/>
                  <a:pt x="1554179" y="116953"/>
                  <a:pt x="1595120" y="101600"/>
                </a:cubicBezTo>
                <a:cubicBezTo>
                  <a:pt x="1605148" y="97840"/>
                  <a:pt x="1614927" y="92329"/>
                  <a:pt x="1625600" y="91440"/>
                </a:cubicBezTo>
                <a:cubicBezTo>
                  <a:pt x="1696555" y="85527"/>
                  <a:pt x="1767898" y="85721"/>
                  <a:pt x="1838960" y="81280"/>
                </a:cubicBezTo>
                <a:cubicBezTo>
                  <a:pt x="1876294" y="78947"/>
                  <a:pt x="1913467" y="74507"/>
                  <a:pt x="1950720" y="71120"/>
                </a:cubicBezTo>
                <a:cubicBezTo>
                  <a:pt x="2076204" y="46023"/>
                  <a:pt x="1919492" y="76798"/>
                  <a:pt x="2062480" y="50800"/>
                </a:cubicBezTo>
                <a:cubicBezTo>
                  <a:pt x="2079470" y="47711"/>
                  <a:pt x="2096212" y="43266"/>
                  <a:pt x="2113280" y="40640"/>
                </a:cubicBezTo>
                <a:cubicBezTo>
                  <a:pt x="2140267" y="36488"/>
                  <a:pt x="2167467" y="33867"/>
                  <a:pt x="2194560" y="30480"/>
                </a:cubicBezTo>
                <a:cubicBezTo>
                  <a:pt x="2204720" y="27093"/>
                  <a:pt x="2214476" y="22081"/>
                  <a:pt x="2225040" y="20320"/>
                </a:cubicBezTo>
                <a:cubicBezTo>
                  <a:pt x="2361152" y="-2365"/>
                  <a:pt x="2275503" y="23819"/>
                  <a:pt x="2346960" y="0"/>
                </a:cubicBezTo>
                <a:cubicBezTo>
                  <a:pt x="2374978" y="3502"/>
                  <a:pt x="2427396" y="4658"/>
                  <a:pt x="2458720" y="20320"/>
                </a:cubicBezTo>
                <a:cubicBezTo>
                  <a:pt x="2488973" y="35447"/>
                  <a:pt x="2485630" y="46544"/>
                  <a:pt x="2519680" y="50800"/>
                </a:cubicBezTo>
                <a:cubicBezTo>
                  <a:pt x="2563496" y="56277"/>
                  <a:pt x="2607620" y="59751"/>
                  <a:pt x="2651760" y="60960"/>
                </a:cubicBezTo>
                <a:cubicBezTo>
                  <a:pt x="2854912" y="66526"/>
                  <a:pt x="3058160" y="67733"/>
                  <a:pt x="3261360" y="71120"/>
                </a:cubicBezTo>
                <a:cubicBezTo>
                  <a:pt x="3271520" y="77893"/>
                  <a:pt x="3279994" y="88478"/>
                  <a:pt x="3291840" y="91440"/>
                </a:cubicBezTo>
                <a:cubicBezTo>
                  <a:pt x="3321592" y="98878"/>
                  <a:pt x="3356278" y="87061"/>
                  <a:pt x="3383280" y="101600"/>
                </a:cubicBezTo>
                <a:cubicBezTo>
                  <a:pt x="3411665" y="116884"/>
                  <a:pt x="3424176" y="163329"/>
                  <a:pt x="3434080" y="193040"/>
                </a:cubicBezTo>
                <a:cubicBezTo>
                  <a:pt x="3338389" y="224937"/>
                  <a:pt x="3419828" y="200821"/>
                  <a:pt x="3200400" y="213360"/>
                </a:cubicBezTo>
                <a:lnTo>
                  <a:pt x="3048000" y="223520"/>
                </a:lnTo>
                <a:lnTo>
                  <a:pt x="2844800" y="233680"/>
                </a:lnTo>
                <a:cubicBezTo>
                  <a:pt x="2810933" y="240453"/>
                  <a:pt x="2777471" y="249716"/>
                  <a:pt x="2743200" y="254000"/>
                </a:cubicBezTo>
                <a:cubicBezTo>
                  <a:pt x="2716107" y="257387"/>
                  <a:pt x="2688784" y="259276"/>
                  <a:pt x="2661920" y="264160"/>
                </a:cubicBezTo>
                <a:cubicBezTo>
                  <a:pt x="2614212" y="272834"/>
                  <a:pt x="2567228" y="285130"/>
                  <a:pt x="2519680" y="294640"/>
                </a:cubicBezTo>
                <a:cubicBezTo>
                  <a:pt x="2499480" y="298680"/>
                  <a:pt x="2478705" y="299804"/>
                  <a:pt x="2458720" y="304800"/>
                </a:cubicBezTo>
                <a:cubicBezTo>
                  <a:pt x="2344859" y="333265"/>
                  <a:pt x="2447959" y="315140"/>
                  <a:pt x="2346960" y="345440"/>
                </a:cubicBezTo>
                <a:cubicBezTo>
                  <a:pt x="2330420" y="350402"/>
                  <a:pt x="2313093" y="352213"/>
                  <a:pt x="2296160" y="355600"/>
                </a:cubicBezTo>
                <a:cubicBezTo>
                  <a:pt x="2279227" y="365760"/>
                  <a:pt x="2263695" y="378746"/>
                  <a:pt x="2245360" y="386080"/>
                </a:cubicBezTo>
                <a:cubicBezTo>
                  <a:pt x="2187394" y="409266"/>
                  <a:pt x="2208874" y="384003"/>
                  <a:pt x="2164080" y="406400"/>
                </a:cubicBezTo>
                <a:cubicBezTo>
                  <a:pt x="2153158" y="411861"/>
                  <a:pt x="2145184" y="422859"/>
                  <a:pt x="2133600" y="426720"/>
                </a:cubicBezTo>
                <a:cubicBezTo>
                  <a:pt x="2114057" y="433234"/>
                  <a:pt x="2092887" y="433084"/>
                  <a:pt x="2072640" y="436880"/>
                </a:cubicBezTo>
                <a:cubicBezTo>
                  <a:pt x="2038694" y="443245"/>
                  <a:pt x="2005230" y="452316"/>
                  <a:pt x="1971040" y="457200"/>
                </a:cubicBezTo>
                <a:cubicBezTo>
                  <a:pt x="1947333" y="460587"/>
                  <a:pt x="1923721" y="464715"/>
                  <a:pt x="1899920" y="467360"/>
                </a:cubicBezTo>
                <a:cubicBezTo>
                  <a:pt x="1832265" y="474877"/>
                  <a:pt x="1764375" y="480163"/>
                  <a:pt x="1696720" y="487680"/>
                </a:cubicBezTo>
                <a:lnTo>
                  <a:pt x="1605280" y="497840"/>
                </a:lnTo>
                <a:cubicBezTo>
                  <a:pt x="1591733" y="501227"/>
                  <a:pt x="1578332" y="505262"/>
                  <a:pt x="1564640" y="508000"/>
                </a:cubicBezTo>
                <a:cubicBezTo>
                  <a:pt x="1511100" y="518708"/>
                  <a:pt x="1478589" y="520828"/>
                  <a:pt x="1422400" y="528320"/>
                </a:cubicBezTo>
                <a:cubicBezTo>
                  <a:pt x="1289673" y="546017"/>
                  <a:pt x="1411309" y="533478"/>
                  <a:pt x="1229360" y="548640"/>
                </a:cubicBezTo>
                <a:cubicBezTo>
                  <a:pt x="1205653" y="555413"/>
                  <a:pt x="1182348" y="563794"/>
                  <a:pt x="1158240" y="568960"/>
                </a:cubicBezTo>
                <a:cubicBezTo>
                  <a:pt x="1111823" y="578907"/>
                  <a:pt x="1014538" y="585549"/>
                  <a:pt x="975360" y="589280"/>
                </a:cubicBezTo>
                <a:lnTo>
                  <a:pt x="873760" y="599440"/>
                </a:lnTo>
                <a:cubicBezTo>
                  <a:pt x="737313" y="633552"/>
                  <a:pt x="948109" y="578908"/>
                  <a:pt x="782320" y="629920"/>
                </a:cubicBezTo>
                <a:cubicBezTo>
                  <a:pt x="752384" y="639131"/>
                  <a:pt x="675972" y="657529"/>
                  <a:pt x="640080" y="660400"/>
                </a:cubicBezTo>
                <a:cubicBezTo>
                  <a:pt x="575849" y="665538"/>
                  <a:pt x="511387" y="667173"/>
                  <a:pt x="447040" y="670560"/>
                </a:cubicBezTo>
                <a:cubicBezTo>
                  <a:pt x="348827" y="667173"/>
                  <a:pt x="250480" y="666530"/>
                  <a:pt x="152400" y="660400"/>
                </a:cubicBezTo>
                <a:cubicBezTo>
                  <a:pt x="123214" y="658576"/>
                  <a:pt x="116147" y="642274"/>
                  <a:pt x="91440" y="629920"/>
                </a:cubicBezTo>
                <a:cubicBezTo>
                  <a:pt x="81861" y="625131"/>
                  <a:pt x="71120" y="623147"/>
                  <a:pt x="60960" y="619760"/>
                </a:cubicBezTo>
                <a:cubicBezTo>
                  <a:pt x="57573" y="609600"/>
                  <a:pt x="55589" y="598859"/>
                  <a:pt x="50800" y="589280"/>
                </a:cubicBezTo>
                <a:cubicBezTo>
                  <a:pt x="45339" y="578358"/>
                  <a:pt x="35290" y="570023"/>
                  <a:pt x="30480" y="558800"/>
                </a:cubicBezTo>
                <a:cubicBezTo>
                  <a:pt x="24979" y="545965"/>
                  <a:pt x="24156" y="531586"/>
                  <a:pt x="20320" y="518160"/>
                </a:cubicBezTo>
                <a:cubicBezTo>
                  <a:pt x="-508" y="445263"/>
                  <a:pt x="20656" y="540161"/>
                  <a:pt x="0" y="436880"/>
                </a:cubicBezTo>
                <a:cubicBezTo>
                  <a:pt x="25153" y="361420"/>
                  <a:pt x="-550" y="406400"/>
                  <a:pt x="152400" y="40640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3" name="PA_矩形 202"/>
          <p:cNvSpPr/>
          <p:nvPr>
            <p:custDataLst>
              <p:tags r:id="rId2"/>
            </p:custDataLst>
          </p:nvPr>
        </p:nvSpPr>
        <p:spPr>
          <a:xfrm>
            <a:off x="3817620" y="1427480"/>
            <a:ext cx="4295775" cy="2933700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4118610" y="1527810"/>
            <a:ext cx="37636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于造型简单的物体可以采用能体现其特征的几何形来表现，对于一些造型复杂的物体可以通过几何形的组合来表现。这是对客观物质世界在造型艺术领域中的一种科学的、整体的形象概括。对初学绘画的人来说，首先应以基本形体为描绘对象，并学会将各种自然形体概括归纳为基本形体的技能。</a:t>
            </a:r>
            <a:endParaRPr sz="12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996055" y="3400425"/>
            <a:ext cx="4008120" cy="814705"/>
          </a:xfrm>
          <a:prstGeom prst="rect">
            <a:avLst/>
          </a:prstGeom>
          <a:effectLst/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3269975" cy="420370"/>
            <a:chOff x="568442" y="319364"/>
            <a:chExt cx="32699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1724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一、物象整体的形象概括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手绘植物简笔画风格卡通小清新花草免抠素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70" y="1321435"/>
            <a:ext cx="3200400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 bldLvl="0" animBg="1"/>
      <p:bldP spid="20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A_矩形 202"/>
          <p:cNvSpPr/>
          <p:nvPr>
            <p:custDataLst>
              <p:tags r:id="rId1"/>
            </p:custDataLst>
          </p:nvPr>
        </p:nvSpPr>
        <p:spPr>
          <a:xfrm>
            <a:off x="3817620" y="1427480"/>
            <a:ext cx="4295775" cy="3200400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4083685" y="1600200"/>
            <a:ext cx="37636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在物品表现形式上有正面角度、侧面角度和俯视角度。虽然器物是立体的，但为了容易表现，在简笔画中一般用正面角度和侧面角度，并对其复杂的造型结构进行简化或夸张，这样更容易表现其造型特点。</a:t>
            </a:r>
            <a:endParaRPr sz="12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5" y="2823845"/>
            <a:ext cx="2400300" cy="165989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2726416" cy="420370"/>
            <a:chOff x="568442" y="319364"/>
            <a:chExt cx="272641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62890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二、表现角度的选择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简笔画卡通可爱动物小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" y="1240155"/>
            <a:ext cx="3417570" cy="341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A_矩形 202"/>
          <p:cNvSpPr/>
          <p:nvPr>
            <p:custDataLst>
              <p:tags r:id="rId1"/>
            </p:custDataLst>
          </p:nvPr>
        </p:nvSpPr>
        <p:spPr>
          <a:xfrm>
            <a:off x="3817620" y="1427480"/>
            <a:ext cx="4295775" cy="2578100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4090035" y="1634490"/>
            <a:ext cx="376364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2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不同的物体组合在一起会有大小、高低等变化的对比，在绘画过程中要抓住这一特点，才能更好地表现物体之间的比例关系。</a:t>
            </a:r>
            <a:endParaRPr sz="12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860" y="2788285"/>
            <a:ext cx="4014470" cy="983615"/>
          </a:xfrm>
          <a:prstGeom prst="rect">
            <a:avLst/>
          </a:prstGeom>
        </p:spPr>
      </p:pic>
      <p:grpSp>
        <p:nvGrpSpPr>
          <p:cNvPr id="5" name="组 10"/>
          <p:cNvGrpSpPr/>
          <p:nvPr/>
        </p:nvGrpSpPr>
        <p:grpSpPr>
          <a:xfrm>
            <a:off x="714359" y="1376262"/>
            <a:ext cx="2402864" cy="2737675"/>
            <a:chOff x="953326" y="1604200"/>
            <a:chExt cx="3203818" cy="3649107"/>
          </a:xfrm>
          <a:solidFill>
            <a:srgbClr val="F8F6F3"/>
          </a:solidFill>
        </p:grpSpPr>
        <p:grpSp>
          <p:nvGrpSpPr>
            <p:cNvPr id="8" name="Group 24"/>
            <p:cNvGrpSpPr/>
            <p:nvPr/>
          </p:nvGrpSpPr>
          <p:grpSpPr>
            <a:xfrm rot="19960150">
              <a:off x="3473071" y="1919475"/>
              <a:ext cx="660855" cy="3333832"/>
              <a:chOff x="0" y="-1"/>
              <a:chExt cx="222665" cy="1123294"/>
            </a:xfrm>
            <a:grpFill/>
          </p:grpSpPr>
          <p:sp>
            <p:nvSpPr>
              <p:cNvPr id="6" name="chenying0907 20"/>
              <p:cNvSpPr/>
              <p:nvPr/>
            </p:nvSpPr>
            <p:spPr>
              <a:xfrm>
                <a:off x="12679" y="165100"/>
                <a:ext cx="209986" cy="742430"/>
              </a:xfrm>
              <a:custGeom>
                <a:avLst/>
                <a:gdLst>
                  <a:gd name="connsiteX0" fmla="*/ 19779 w 20578"/>
                  <a:gd name="connsiteY0" fmla="*/ 21600 h 21600"/>
                  <a:gd name="connsiteX1" fmla="*/ 19877 w 20578"/>
                  <a:gd name="connsiteY1" fmla="*/ 17107 h 21600"/>
                  <a:gd name="connsiteX2" fmla="*/ 15824 w 20578"/>
                  <a:gd name="connsiteY2" fmla="*/ 0 h 21600"/>
                  <a:gd name="connsiteX3" fmla="*/ 1 w 20578"/>
                  <a:gd name="connsiteY3" fmla="*/ 0 h 21600"/>
                  <a:gd name="connsiteX4" fmla="*/ 775 w 20578"/>
                  <a:gd name="connsiteY4" fmla="*/ 1843 h 21600"/>
                  <a:gd name="connsiteX5" fmla="*/ 1506 w 20578"/>
                  <a:gd name="connsiteY5" fmla="*/ 15903 h 21600"/>
                  <a:gd name="connsiteX6" fmla="*/ 37 w 20578"/>
                  <a:gd name="connsiteY6" fmla="*/ 21376 h 21600"/>
                  <a:gd name="connsiteX0-1" fmla="*/ 19781 w 20580"/>
                  <a:gd name="connsiteY0-2" fmla="*/ 21600 h 21600"/>
                  <a:gd name="connsiteX1-3" fmla="*/ 19879 w 20580"/>
                  <a:gd name="connsiteY1-4" fmla="*/ 17107 h 21600"/>
                  <a:gd name="connsiteX2-5" fmla="*/ 15826 w 20580"/>
                  <a:gd name="connsiteY2-6" fmla="*/ 0 h 21600"/>
                  <a:gd name="connsiteX3-7" fmla="*/ 3 w 20580"/>
                  <a:gd name="connsiteY3-8" fmla="*/ 0 h 21600"/>
                  <a:gd name="connsiteX4-9" fmla="*/ 777 w 20580"/>
                  <a:gd name="connsiteY4-10" fmla="*/ 1843 h 21600"/>
                  <a:gd name="connsiteX5-11" fmla="*/ 1362 w 20580"/>
                  <a:gd name="connsiteY5-12" fmla="*/ 16761 h 21600"/>
                  <a:gd name="connsiteX6-13" fmla="*/ 39 w 20580"/>
                  <a:gd name="connsiteY6-14" fmla="*/ 21376 h 21600"/>
                  <a:gd name="connsiteX0-15" fmla="*/ 19781 w 20580"/>
                  <a:gd name="connsiteY0-16" fmla="*/ 22107 h 22107"/>
                  <a:gd name="connsiteX1-17" fmla="*/ 19879 w 20580"/>
                  <a:gd name="connsiteY1-18" fmla="*/ 17614 h 22107"/>
                  <a:gd name="connsiteX2-19" fmla="*/ 16092 w 20580"/>
                  <a:gd name="connsiteY2-20" fmla="*/ 1554 h 22107"/>
                  <a:gd name="connsiteX3-21" fmla="*/ 15826 w 20580"/>
                  <a:gd name="connsiteY3-22" fmla="*/ 507 h 22107"/>
                  <a:gd name="connsiteX4-23" fmla="*/ 3 w 20580"/>
                  <a:gd name="connsiteY4-24" fmla="*/ 507 h 22107"/>
                  <a:gd name="connsiteX5-25" fmla="*/ 777 w 20580"/>
                  <a:gd name="connsiteY5-26" fmla="*/ 2350 h 22107"/>
                  <a:gd name="connsiteX6-27" fmla="*/ 1362 w 20580"/>
                  <a:gd name="connsiteY6-28" fmla="*/ 17268 h 22107"/>
                  <a:gd name="connsiteX7" fmla="*/ 39 w 20580"/>
                  <a:gd name="connsiteY7" fmla="*/ 21883 h 22107"/>
                  <a:gd name="connsiteX0-29" fmla="*/ 19781 w 20580"/>
                  <a:gd name="connsiteY0-30" fmla="*/ 21600 h 21600"/>
                  <a:gd name="connsiteX1-31" fmla="*/ 19879 w 20580"/>
                  <a:gd name="connsiteY1-32" fmla="*/ 17107 h 21600"/>
                  <a:gd name="connsiteX2-33" fmla="*/ 17646 w 20580"/>
                  <a:gd name="connsiteY2-34" fmla="*/ 7130 h 21600"/>
                  <a:gd name="connsiteX3-35" fmla="*/ 16092 w 20580"/>
                  <a:gd name="connsiteY3-36" fmla="*/ 1047 h 21600"/>
                  <a:gd name="connsiteX4-37" fmla="*/ 15826 w 20580"/>
                  <a:gd name="connsiteY4-38" fmla="*/ 0 h 21600"/>
                  <a:gd name="connsiteX5-39" fmla="*/ 3 w 20580"/>
                  <a:gd name="connsiteY5-40" fmla="*/ 0 h 21600"/>
                  <a:gd name="connsiteX6-41" fmla="*/ 777 w 20580"/>
                  <a:gd name="connsiteY6-42" fmla="*/ 1843 h 21600"/>
                  <a:gd name="connsiteX7-43" fmla="*/ 1362 w 20580"/>
                  <a:gd name="connsiteY7-44" fmla="*/ 16761 h 21600"/>
                  <a:gd name="connsiteX8" fmla="*/ 39 w 20580"/>
                  <a:gd name="connsiteY8" fmla="*/ 21376 h 21600"/>
                  <a:gd name="connsiteX0-45" fmla="*/ 19781 w 20655"/>
                  <a:gd name="connsiteY0-46" fmla="*/ 21600 h 21600"/>
                  <a:gd name="connsiteX1-47" fmla="*/ 19879 w 20655"/>
                  <a:gd name="connsiteY1-48" fmla="*/ 17107 h 21600"/>
                  <a:gd name="connsiteX2-49" fmla="*/ 16092 w 20655"/>
                  <a:gd name="connsiteY2-50" fmla="*/ 1047 h 21600"/>
                  <a:gd name="connsiteX3-51" fmla="*/ 15826 w 20655"/>
                  <a:gd name="connsiteY3-52" fmla="*/ 0 h 21600"/>
                  <a:gd name="connsiteX4-53" fmla="*/ 3 w 20655"/>
                  <a:gd name="connsiteY4-54" fmla="*/ 0 h 21600"/>
                  <a:gd name="connsiteX5-55" fmla="*/ 777 w 20655"/>
                  <a:gd name="connsiteY5-56" fmla="*/ 1843 h 21600"/>
                  <a:gd name="connsiteX6-57" fmla="*/ 1362 w 20655"/>
                  <a:gd name="connsiteY6-58" fmla="*/ 16761 h 21600"/>
                  <a:gd name="connsiteX7-59" fmla="*/ 39 w 20655"/>
                  <a:gd name="connsiteY7-60" fmla="*/ 21376 h 21600"/>
                  <a:gd name="connsiteX0-61" fmla="*/ 19781 w 20655"/>
                  <a:gd name="connsiteY0-62" fmla="*/ 21600 h 21600"/>
                  <a:gd name="connsiteX1-63" fmla="*/ 19879 w 20655"/>
                  <a:gd name="connsiteY1-64" fmla="*/ 17107 h 21600"/>
                  <a:gd name="connsiteX2-65" fmla="*/ 17432 w 20655"/>
                  <a:gd name="connsiteY2-66" fmla="*/ 7098 h 21600"/>
                  <a:gd name="connsiteX3-67" fmla="*/ 16092 w 20655"/>
                  <a:gd name="connsiteY3-68" fmla="*/ 1047 h 21600"/>
                  <a:gd name="connsiteX4-69" fmla="*/ 15826 w 20655"/>
                  <a:gd name="connsiteY4-70" fmla="*/ 0 h 21600"/>
                  <a:gd name="connsiteX5-71" fmla="*/ 3 w 20655"/>
                  <a:gd name="connsiteY5-72" fmla="*/ 0 h 21600"/>
                  <a:gd name="connsiteX6-73" fmla="*/ 777 w 20655"/>
                  <a:gd name="connsiteY6-74" fmla="*/ 1843 h 21600"/>
                  <a:gd name="connsiteX7-75" fmla="*/ 1362 w 20655"/>
                  <a:gd name="connsiteY7-76" fmla="*/ 16761 h 21600"/>
                  <a:gd name="connsiteX8-77" fmla="*/ 39 w 20655"/>
                  <a:gd name="connsiteY8-78" fmla="*/ 21376 h 21600"/>
                  <a:gd name="connsiteX0-79" fmla="*/ 19781 w 20655"/>
                  <a:gd name="connsiteY0-80" fmla="*/ 21600 h 21600"/>
                  <a:gd name="connsiteX1-81" fmla="*/ 19879 w 20655"/>
                  <a:gd name="connsiteY1-82" fmla="*/ 17107 h 21600"/>
                  <a:gd name="connsiteX2-83" fmla="*/ 16092 w 20655"/>
                  <a:gd name="connsiteY2-84" fmla="*/ 1047 h 21600"/>
                  <a:gd name="connsiteX3-85" fmla="*/ 15826 w 20655"/>
                  <a:gd name="connsiteY3-86" fmla="*/ 0 h 21600"/>
                  <a:gd name="connsiteX4-87" fmla="*/ 3 w 20655"/>
                  <a:gd name="connsiteY4-88" fmla="*/ 0 h 21600"/>
                  <a:gd name="connsiteX5-89" fmla="*/ 777 w 20655"/>
                  <a:gd name="connsiteY5-90" fmla="*/ 1843 h 21600"/>
                  <a:gd name="connsiteX6-91" fmla="*/ 1362 w 20655"/>
                  <a:gd name="connsiteY6-92" fmla="*/ 16761 h 21600"/>
                  <a:gd name="connsiteX7-93" fmla="*/ 39 w 20655"/>
                  <a:gd name="connsiteY7-94" fmla="*/ 21376 h 216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20655" h="21600" extrusionOk="0">
                    <a:moveTo>
                      <a:pt x="19781" y="21600"/>
                    </a:moveTo>
                    <a:cubicBezTo>
                      <a:pt x="21310" y="19799"/>
                      <a:pt x="20494" y="20533"/>
                      <a:pt x="19879" y="17107"/>
                    </a:cubicBezTo>
                    <a:cubicBezTo>
                      <a:pt x="19264" y="13682"/>
                      <a:pt x="16767" y="3898"/>
                      <a:pt x="16092" y="1047"/>
                    </a:cubicBezTo>
                    <a:cubicBezTo>
                      <a:pt x="15789" y="-141"/>
                      <a:pt x="18507" y="174"/>
                      <a:pt x="15826" y="0"/>
                    </a:cubicBezTo>
                    <a:lnTo>
                      <a:pt x="3" y="0"/>
                    </a:lnTo>
                    <a:lnTo>
                      <a:pt x="777" y="1843"/>
                    </a:lnTo>
                    <a:cubicBezTo>
                      <a:pt x="765" y="4727"/>
                      <a:pt x="1073" y="13883"/>
                      <a:pt x="1362" y="16761"/>
                    </a:cubicBezTo>
                    <a:cubicBezTo>
                      <a:pt x="1544" y="18573"/>
                      <a:pt x="-290" y="19629"/>
                      <a:pt x="39" y="21376"/>
                    </a:cubicBezTo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p>
                <a:pPr defTabSz="3429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7" name="chenying0907 21"/>
              <p:cNvSpPr/>
              <p:nvPr/>
            </p:nvSpPr>
            <p:spPr>
              <a:xfrm>
                <a:off x="12700" y="889000"/>
                <a:ext cx="199716" cy="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274" extrusionOk="0">
                    <a:moveTo>
                      <a:pt x="21600" y="0"/>
                    </a:moveTo>
                    <a:cubicBezTo>
                      <a:pt x="18923" y="21600"/>
                      <a:pt x="5182" y="19974"/>
                      <a:pt x="0" y="11161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p>
                <a:pPr defTabSz="3429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9" name="chenying0907 22"/>
              <p:cNvSpPr/>
              <p:nvPr/>
            </p:nvSpPr>
            <p:spPr>
              <a:xfrm>
                <a:off x="0" y="-1"/>
                <a:ext cx="169627" cy="156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9" extrusionOk="0">
                    <a:moveTo>
                      <a:pt x="21600" y="21399"/>
                    </a:moveTo>
                    <a:cubicBezTo>
                      <a:pt x="21600" y="14641"/>
                      <a:pt x="20714" y="6540"/>
                      <a:pt x="20597" y="325"/>
                    </a:cubicBezTo>
                    <a:cubicBezTo>
                      <a:pt x="13874" y="-42"/>
                      <a:pt x="6603" y="-201"/>
                      <a:pt x="0" y="411"/>
                    </a:cubicBezTo>
                    <a:cubicBezTo>
                      <a:pt x="771" y="6724"/>
                      <a:pt x="1612" y="13779"/>
                      <a:pt x="1316" y="20126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p>
                <a:pPr defTabSz="3429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0" name="chenying0907 23"/>
              <p:cNvSpPr/>
              <p:nvPr/>
            </p:nvSpPr>
            <p:spPr>
              <a:xfrm>
                <a:off x="12700" y="889000"/>
                <a:ext cx="200707" cy="234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472" y="7302"/>
                      <a:pt x="6555" y="15634"/>
                      <a:pt x="11604" y="21600"/>
                    </a:cubicBezTo>
                    <a:cubicBezTo>
                      <a:pt x="14587" y="14593"/>
                      <a:pt x="19470" y="7960"/>
                      <a:pt x="21600" y="709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p>
                <a:pPr defTabSz="3429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</p:grpSp>
        <p:sp>
          <p:nvSpPr>
            <p:cNvPr id="11" name="chenying0907 109"/>
            <p:cNvSpPr/>
            <p:nvPr/>
          </p:nvSpPr>
          <p:spPr>
            <a:xfrm rot="19960150">
              <a:off x="953326" y="1604200"/>
              <a:ext cx="3203818" cy="3051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252" extrusionOk="0">
                  <a:moveTo>
                    <a:pt x="0" y="11486"/>
                  </a:moveTo>
                  <a:cubicBezTo>
                    <a:pt x="6297" y="11810"/>
                    <a:pt x="8452" y="9094"/>
                    <a:pt x="10432" y="6445"/>
                  </a:cubicBezTo>
                  <a:cubicBezTo>
                    <a:pt x="11413" y="5133"/>
                    <a:pt x="12361" y="62"/>
                    <a:pt x="14424" y="1"/>
                  </a:cubicBezTo>
                  <a:cubicBezTo>
                    <a:pt x="15769" y="-39"/>
                    <a:pt x="16223" y="2237"/>
                    <a:pt x="16082" y="3272"/>
                  </a:cubicBezTo>
                  <a:cubicBezTo>
                    <a:pt x="15861" y="4889"/>
                    <a:pt x="14041" y="6135"/>
                    <a:pt x="14194" y="7965"/>
                  </a:cubicBezTo>
                  <a:cubicBezTo>
                    <a:pt x="14390" y="10301"/>
                    <a:pt x="17861" y="9673"/>
                    <a:pt x="19260" y="10227"/>
                  </a:cubicBezTo>
                  <a:cubicBezTo>
                    <a:pt x="19766" y="10428"/>
                    <a:pt x="21231" y="11033"/>
                    <a:pt x="21376" y="11673"/>
                  </a:cubicBezTo>
                  <a:cubicBezTo>
                    <a:pt x="21570" y="12535"/>
                    <a:pt x="20193" y="13225"/>
                    <a:pt x="19575" y="13518"/>
                  </a:cubicBezTo>
                  <a:cubicBezTo>
                    <a:pt x="20100" y="13794"/>
                    <a:pt x="21600" y="14815"/>
                    <a:pt x="21175" y="15661"/>
                  </a:cubicBezTo>
                  <a:cubicBezTo>
                    <a:pt x="20946" y="16116"/>
                    <a:pt x="20069" y="16279"/>
                    <a:pt x="19912" y="16721"/>
                  </a:cubicBezTo>
                  <a:cubicBezTo>
                    <a:pt x="19755" y="17170"/>
                    <a:pt x="20477" y="17215"/>
                    <a:pt x="20793" y="17467"/>
                  </a:cubicBezTo>
                  <a:cubicBezTo>
                    <a:pt x="21207" y="17798"/>
                    <a:pt x="21392" y="18222"/>
                    <a:pt x="21094" y="18674"/>
                  </a:cubicBezTo>
                  <a:cubicBezTo>
                    <a:pt x="20996" y="18822"/>
                    <a:pt x="20711" y="18995"/>
                    <a:pt x="20448" y="19175"/>
                  </a:cubicBezTo>
                  <a:cubicBezTo>
                    <a:pt x="20191" y="19349"/>
                    <a:pt x="19956" y="19529"/>
                    <a:pt x="19937" y="19697"/>
                  </a:cubicBezTo>
                  <a:cubicBezTo>
                    <a:pt x="19902" y="20016"/>
                    <a:pt x="20352" y="20019"/>
                    <a:pt x="20495" y="20232"/>
                  </a:cubicBezTo>
                  <a:cubicBezTo>
                    <a:pt x="21389" y="21561"/>
                    <a:pt x="18668" y="21213"/>
                    <a:pt x="18243" y="21207"/>
                  </a:cubicBezTo>
                  <a:cubicBezTo>
                    <a:pt x="15548" y="21174"/>
                    <a:pt x="12492" y="21415"/>
                    <a:pt x="9278" y="20028"/>
                  </a:cubicBezTo>
                  <a:cubicBezTo>
                    <a:pt x="6757" y="18941"/>
                    <a:pt x="4040" y="19440"/>
                    <a:pt x="1192" y="19163"/>
                  </a:cubicBezTo>
                </a:path>
              </a:pathLst>
            </a:custGeom>
            <a:grpFill/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p>
              <a:pPr defTabSz="3429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9448" y="260073"/>
            <a:ext cx="3269976" cy="420370"/>
            <a:chOff x="568442" y="319364"/>
            <a:chExt cx="326997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17246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三、物体之间的造型比例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0143 -0.095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10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4"/>
  <p:tag name="KSO_WM_UNIT_ID" val="diagram160112_6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5"/>
  <p:tag name="KSO_WM_UNIT_ID" val="diagram160112_6*l_i*1_5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3"/>
  <p:tag name="KSO_WM_UNIT_ID" val="diagram160112_6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7.xml><?xml version="1.0" encoding="utf-8"?>
<p:tagLst xmlns:p="http://schemas.openxmlformats.org/presentationml/2006/main">
  <p:tag name="MH" val="20160517153904"/>
  <p:tag name="MH_LIBRARY" val="GRAPHIC"/>
  <p:tag name="MH_TYPE" val="Text"/>
  <p:tag name="MH_ORDER" val="3"/>
</p:tagLst>
</file>

<file path=ppt/tags/tag18.xml><?xml version="1.0" encoding="utf-8"?>
<p:tagLst xmlns:p="http://schemas.openxmlformats.org/presentationml/2006/main">
  <p:tag name="MH" val="20160517153904"/>
  <p:tag name="MH_LIBRARY" val="GRAPHIC"/>
  <p:tag name="MH_TYPE" val="Text"/>
  <p:tag name="MH_ORDER" val="2"/>
</p:tagLst>
</file>

<file path=ppt/tags/tag19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KSO_WM_UNIT_PLACING_PICTURE_USER_VIEWPORT" val="{&quot;height&quot;:10803.20157480315,&quot;width&quot;:19200}"/>
</p:tagLst>
</file>

<file path=ppt/tags/tag20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21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22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23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26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27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28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29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PA" val="v3.0.0"/>
</p:tagLst>
</file>

<file path=ppt/tags/tag30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31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32.xml><?xml version="1.0" encoding="utf-8"?>
<p:tagLst xmlns:p="http://schemas.openxmlformats.org/presentationml/2006/main">
  <p:tag name="KSO_WM_UNIT_PLACING_PICTURE_USER_VIEWPORT" val="{&quot;height&quot;:6232,&quot;width&quot;:4673}"/>
</p:tagLst>
</file>

<file path=ppt/tags/tag33.xml><?xml version="1.0" encoding="utf-8"?>
<p:tagLst xmlns:p="http://schemas.openxmlformats.org/presentationml/2006/main">
  <p:tag name="COMMONDATA" val="eyJoZGlkIjoiNzQ3MTk3OTEyZDg4NzA3ZGRmN2U4ZTcxY2Y1ODYwYzQifQ==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1"/>
  <p:tag name="KSO_WM_UNIT_ID" val="diagram160112_6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2"/>
  <p:tag name="KSO_WM_UNIT_ID" val="diagram160112_6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60112"/>
  <p:tag name="KSO_WM_UNIT_TYPE" val="l_i"/>
  <p:tag name="KSO_WM_UNIT_INDEX" val="1_3"/>
  <p:tag name="KSO_WM_UNIT_ID" val="diagram160112_6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heme/theme1.xml><?xml version="1.0" encoding="utf-8"?>
<a:theme xmlns:a="http://schemas.openxmlformats.org/drawingml/2006/main" name="2_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WPS 演示</Application>
  <PresentationFormat>自定义</PresentationFormat>
  <Paragraphs>162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Impact</vt:lpstr>
      <vt:lpstr>方正卡通简体</vt:lpstr>
      <vt:lpstr>微软雅黑</vt:lpstr>
      <vt:lpstr>方正静蕾简体</vt:lpstr>
      <vt:lpstr>Calibri</vt:lpstr>
      <vt:lpstr>Bradley Hand ITC</vt:lpstr>
      <vt:lpstr>Mongolian Baiti</vt:lpstr>
      <vt:lpstr>叶根友小京楷简体</vt:lpstr>
      <vt:lpstr>Arial Unicode MS</vt:lpstr>
      <vt:lpstr>方正尚酷简体</vt:lpstr>
      <vt:lpstr>Lato Light</vt:lpstr>
      <vt:lpstr>Directive Four</vt:lpstr>
      <vt:lpstr>Verdana</vt:lpstr>
      <vt:lpstr>方正中等线简体</vt:lpstr>
      <vt:lpstr>2_www.2ppt.com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www.2ppt.com-爱PPT提供资源下载</dc:title>
  <dc:creator>www.2ppt.com-爱PPT提供资源下载</dc:creator>
  <dc:description>www.2ppt.com-爱PPT提供资源下载</dc:description>
  <dc:subject>www.2ppt.com-爱PPT提供资源下载</dc:subject>
  <cp:lastModifiedBy>老学生一枚</cp:lastModifiedBy>
  <cp:revision>74</cp:revision>
  <dcterms:created xsi:type="dcterms:W3CDTF">2021-05-01T03:12:00Z</dcterms:created>
  <dcterms:modified xsi:type="dcterms:W3CDTF">2022-08-16T05:52:53Z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9B7FF2CBFABB4908B2CF2A62E9B18B1C</vt:lpwstr>
  </property>
  <property fmtid="{D5CDD505-2E9C-101B-9397-08002B2CF9AE}" pid="3" name="KSOProductBuildVer">
    <vt:lpwstr>2052-11.1.0.12302</vt:lpwstr>
  </property>
</Properties>
</file>